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0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71" r:id="rId13"/>
    <p:sldId id="284" r:id="rId14"/>
    <p:sldId id="285" r:id="rId15"/>
    <p:sldId id="265" r:id="rId16"/>
    <p:sldId id="286" r:id="rId17"/>
    <p:sldId id="272" r:id="rId18"/>
    <p:sldId id="287" r:id="rId19"/>
    <p:sldId id="273" r:id="rId20"/>
    <p:sldId id="274" r:id="rId21"/>
    <p:sldId id="264" r:id="rId22"/>
    <p:sldId id="269" r:id="rId23"/>
    <p:sldId id="270" r:id="rId24"/>
    <p:sldId id="275" r:id="rId25"/>
    <p:sldId id="268" r:id="rId26"/>
    <p:sldId id="288" r:id="rId27"/>
    <p:sldId id="289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276"/>
    <p:restoredTop sz="96405"/>
  </p:normalViewPr>
  <p:slideViewPr>
    <p:cSldViewPr snapToGrid="0" snapToObjects="1">
      <p:cViewPr varScale="1">
        <p:scale>
          <a:sx n="115" d="100"/>
          <a:sy n="115" d="100"/>
        </p:scale>
        <p:origin x="208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70BD3-579A-FC4C-A14C-2905E675F0B3}" type="datetimeFigureOut">
              <a:rPr lang="fr-FR" smtClean="0"/>
              <a:t>12/11/2023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3BFBC-C52D-0B41-9C57-D558B3FA58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67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DAFF15D-6F99-6047-B79C-B60EC9052ABF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E30F-2A99-9D49-A22D-AF9B2B5C94F7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40B3-DFBC-0741-A67C-DB8D6119C558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CBA68-C8DE-DF49-B983-4E9403E0AB69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CB31-8125-6B4D-B839-9413CF2662F1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0588-1308-6E42-B7A0-EE2FAED465E9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F833-1A3A-0044-A9E4-02545F4884DB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5180-8A42-8145-B9EC-9C220D899EA0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CA714-68FF-F04A-B1EA-C466B500184A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4C32-6F3B-4248-84FF-DDE8247E0E7F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D640-44D3-B543-8EF3-E0E1131FDD68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A8F8-D68F-BB40-900C-699E3E91CCC3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E328-EA23-3749-B2CE-115B79F659CC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49E0-212D-4845-885B-5391F7F97D5F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3480D-B541-2C4D-96FD-5C6DD985680A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2E63-9A1F-7147-8EF4-87C4BB4B9D0B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72B2-A2B6-0D4C-9DA0-592123BBC82D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6ABBBF-3AB0-DE4D-AAB2-171F45EFB965}" type="datetime1">
              <a:rPr lang="fr-FR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AG ASCHU 13 nov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2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B298E-784D-B646-9243-2AF14E3B2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6605" y="1964267"/>
            <a:ext cx="6543520" cy="2421464"/>
          </a:xfrm>
        </p:spPr>
        <p:txBody>
          <a:bodyPr>
            <a:normAutofit/>
          </a:bodyPr>
          <a:lstStyle/>
          <a:p>
            <a:br>
              <a:rPr lang="fr-FR" dirty="0"/>
            </a:br>
            <a:r>
              <a:rPr lang="fr-FR" dirty="0"/>
              <a:t>ASSEMBLEE GENERALE </a:t>
            </a:r>
            <a:br>
              <a:rPr lang="fr-FR" dirty="0"/>
            </a:br>
            <a:r>
              <a:rPr lang="fr-FR" dirty="0"/>
              <a:t>13 </a:t>
            </a:r>
            <a:r>
              <a:rPr lang="fr-FR" dirty="0" err="1"/>
              <a:t>nov</a:t>
            </a:r>
            <a:r>
              <a:rPr lang="fr-FR" dirty="0"/>
              <a:t> 2023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ED3FC9-E992-4445-95CD-73AB0A762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A35257-B89D-1246-BB62-11F9C2D59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" name="Image 6" descr="Logo_ASCHU">
            <a:extLst>
              <a:ext uri="{FF2B5EF4-FFF2-40B4-BE49-F238E27FC236}">
                <a16:creationId xmlns:a16="http://schemas.microsoft.com/office/drawing/2014/main" id="{A0BB2FE8-06A3-0645-BF9D-F8A97F8712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" r="4767"/>
          <a:stretch>
            <a:fillRect/>
          </a:stretch>
        </p:blipFill>
        <p:spPr bwMode="auto">
          <a:xfrm>
            <a:off x="4616605" y="3826934"/>
            <a:ext cx="2665141" cy="196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668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5C7E8-4859-1B4A-990A-D895B504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        Les PREPARATIFS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30FCD9-8AE9-F246-A688-88FB773EE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135" y="1024536"/>
            <a:ext cx="3994629" cy="532617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655CE0-8D3E-474B-8DF6-30223693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41" y="1888296"/>
            <a:ext cx="3737430" cy="44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11B6E-D0A9-7A44-988C-704BC78E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0" y="619446"/>
            <a:ext cx="10131425" cy="3908612"/>
          </a:xfrm>
        </p:spPr>
        <p:txBody>
          <a:bodyPr>
            <a:normAutofit/>
          </a:bodyPr>
          <a:lstStyle/>
          <a:p>
            <a:r>
              <a:rPr lang="fr-FR" dirty="0"/>
              <a:t>99 participants  </a:t>
            </a:r>
            <a:br>
              <a:rPr lang="fr-FR" dirty="0"/>
            </a:br>
            <a:r>
              <a:rPr lang="fr-FR" dirty="0"/>
              <a:t>45 Foot </a:t>
            </a:r>
            <a:br>
              <a:rPr lang="fr-FR" dirty="0"/>
            </a:br>
            <a:r>
              <a:rPr lang="fr-FR" dirty="0"/>
              <a:t>54 Olympiades</a:t>
            </a:r>
            <a:br>
              <a:rPr lang="fr-FR" dirty="0"/>
            </a:br>
            <a:br>
              <a:rPr lang="fr-FR" dirty="0"/>
            </a:br>
            <a:r>
              <a:rPr lang="fr-FR" sz="3200" dirty="0"/>
              <a:t>Nombreux services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FC3A0727-1E23-0A43-9ADC-9B87A2F5379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88964" y="349623"/>
          <a:ext cx="2725098" cy="6256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183">
                  <a:extLst>
                    <a:ext uri="{9D8B030D-6E8A-4147-A177-3AD203B41FA5}">
                      <a16:colId xmlns:a16="http://schemas.microsoft.com/office/drawing/2014/main" val="2490397089"/>
                    </a:ext>
                  </a:extLst>
                </a:gridCol>
                <a:gridCol w="587835">
                  <a:extLst>
                    <a:ext uri="{9D8B030D-6E8A-4147-A177-3AD203B41FA5}">
                      <a16:colId xmlns:a16="http://schemas.microsoft.com/office/drawing/2014/main" val="2026790403"/>
                    </a:ext>
                  </a:extLst>
                </a:gridCol>
                <a:gridCol w="320531">
                  <a:extLst>
                    <a:ext uri="{9D8B030D-6E8A-4147-A177-3AD203B41FA5}">
                      <a16:colId xmlns:a16="http://schemas.microsoft.com/office/drawing/2014/main" val="4119224218"/>
                    </a:ext>
                  </a:extLst>
                </a:gridCol>
                <a:gridCol w="454183">
                  <a:extLst>
                    <a:ext uri="{9D8B030D-6E8A-4147-A177-3AD203B41FA5}">
                      <a16:colId xmlns:a16="http://schemas.microsoft.com/office/drawing/2014/main" val="718023080"/>
                    </a:ext>
                  </a:extLst>
                </a:gridCol>
                <a:gridCol w="402166">
                  <a:extLst>
                    <a:ext uri="{9D8B030D-6E8A-4147-A177-3AD203B41FA5}">
                      <a16:colId xmlns:a16="http://schemas.microsoft.com/office/drawing/2014/main" val="78244538"/>
                    </a:ext>
                  </a:extLst>
                </a:gridCol>
                <a:gridCol w="506200">
                  <a:extLst>
                    <a:ext uri="{9D8B030D-6E8A-4147-A177-3AD203B41FA5}">
                      <a16:colId xmlns:a16="http://schemas.microsoft.com/office/drawing/2014/main" val="1113388678"/>
                    </a:ext>
                  </a:extLst>
                </a:gridCol>
              </a:tblGrid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ACTIVITE FOOT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228577418"/>
                  </a:ext>
                </a:extLst>
              </a:tr>
              <a:tr h="13641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NOM DE L EQUIPE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NOM ET PRENOM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NOMBRE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079519998"/>
                  </a:ext>
                </a:extLst>
              </a:tr>
              <a:tr h="958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SECTION FOOT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MOCQUARD CYRIL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643163530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HELESBEUX MORGANE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918370530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KOCAK ERSIN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931747576"/>
                  </a:ext>
                </a:extLst>
              </a:tr>
              <a:tr h="958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SECTION FOOT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PINON STEPHANE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215368340"/>
                  </a:ext>
                </a:extLst>
              </a:tr>
              <a:tr h="958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SECTION FOOT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PARE MAXIME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513411062"/>
                  </a:ext>
                </a:extLst>
              </a:tr>
              <a:tr h="12587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119430772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LABO ACP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BARON JULIE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01490696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CAILLOT ANTHONY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919819650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CHEVALIER DANIEL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893124862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HAJJI WAHID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72935233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JANIAK STANISLAS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649702838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MERCIER ROMAIN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295546840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PADIOU GAETAN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245175989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VACHER LUC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818776895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900536519"/>
                  </a:ext>
                </a:extLst>
              </a:tr>
              <a:tr h="958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SECTION FOOT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AKELIAN JEREMIE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64907682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ARKOUB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293647345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FAVREAU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425179664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MONNIER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823275848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TRIPODI DOMINIQUE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795346516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VANTIMGHEN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27681311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CHETIBAT NASCIM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922549724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769713856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PHARMACIE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LINDERBERG FABIEN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578997656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RAMEE BARTHELEMY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26829910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FELDMAN DAVID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587508538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NATIVEL FABIEN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532088831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339758204"/>
                  </a:ext>
                </a:extLst>
              </a:tr>
              <a:tr h="958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PSY ST JACQUES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HENAFF PASCAL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11093984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SECHTEE DAVID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775893456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HAIBE OLIVIER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431997257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CEGEAY BERTRAND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340565341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CORET ANTOINE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893335596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RABILLET ERWAN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959400198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REMOUX VALENTIN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68725343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599831417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LOGISTIQUE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ANDRE MAURICE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686659038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KRARI FAYSSAL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490735252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JORE MICKAEL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4265719175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DELAVICTOIRE PASCAL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743591274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WULTECHE CYNTHIA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89255377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SAILLANT LOIC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3422047703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PRIOU QUENTIN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928847190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DOMMANGEAU VINCENT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42140143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ROLLAND KEVIN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206470489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NOTOMBELE RACARDO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945977714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37259179"/>
                  </a:ext>
                </a:extLst>
              </a:tr>
              <a:tr h="9585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SECTION FOOT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GOUAULT ALBAN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779240954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PINON CHRISTOPHE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564593893"/>
                  </a:ext>
                </a:extLst>
              </a:tr>
              <a:tr h="18764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CORBREJAUD SAMUEL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1831484321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ROUSSET ARMAND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2807000924"/>
                  </a:ext>
                </a:extLst>
              </a:tr>
              <a:tr h="95851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 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 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71" marR="3371" marT="3371" marB="0" anchor="b"/>
                </a:tc>
                <a:extLst>
                  <a:ext uri="{0D108BD9-81ED-4DB2-BD59-A6C34878D82A}">
                    <a16:rowId xmlns:a16="http://schemas.microsoft.com/office/drawing/2014/main" val="685922530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B07A13-6092-3146-93DC-B33551CA24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55473" y="237071"/>
          <a:ext cx="2453698" cy="648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190">
                  <a:extLst>
                    <a:ext uri="{9D8B030D-6E8A-4147-A177-3AD203B41FA5}">
                      <a16:colId xmlns:a16="http://schemas.microsoft.com/office/drawing/2014/main" val="706310454"/>
                    </a:ext>
                  </a:extLst>
                </a:gridCol>
                <a:gridCol w="351978">
                  <a:extLst>
                    <a:ext uri="{9D8B030D-6E8A-4147-A177-3AD203B41FA5}">
                      <a16:colId xmlns:a16="http://schemas.microsoft.com/office/drawing/2014/main" val="912639518"/>
                    </a:ext>
                  </a:extLst>
                </a:gridCol>
                <a:gridCol w="136983">
                  <a:extLst>
                    <a:ext uri="{9D8B030D-6E8A-4147-A177-3AD203B41FA5}">
                      <a16:colId xmlns:a16="http://schemas.microsoft.com/office/drawing/2014/main" val="1234357587"/>
                    </a:ext>
                  </a:extLst>
                </a:gridCol>
                <a:gridCol w="327418">
                  <a:extLst>
                    <a:ext uri="{9D8B030D-6E8A-4147-A177-3AD203B41FA5}">
                      <a16:colId xmlns:a16="http://schemas.microsoft.com/office/drawing/2014/main" val="426366675"/>
                    </a:ext>
                  </a:extLst>
                </a:gridCol>
                <a:gridCol w="408190">
                  <a:extLst>
                    <a:ext uri="{9D8B030D-6E8A-4147-A177-3AD203B41FA5}">
                      <a16:colId xmlns:a16="http://schemas.microsoft.com/office/drawing/2014/main" val="3928619644"/>
                    </a:ext>
                  </a:extLst>
                </a:gridCol>
                <a:gridCol w="382235">
                  <a:extLst>
                    <a:ext uri="{9D8B030D-6E8A-4147-A177-3AD203B41FA5}">
                      <a16:colId xmlns:a16="http://schemas.microsoft.com/office/drawing/2014/main" val="421072011"/>
                    </a:ext>
                  </a:extLst>
                </a:gridCol>
                <a:gridCol w="30514">
                  <a:extLst>
                    <a:ext uri="{9D8B030D-6E8A-4147-A177-3AD203B41FA5}">
                      <a16:colId xmlns:a16="http://schemas.microsoft.com/office/drawing/2014/main" val="4220949825"/>
                    </a:ext>
                  </a:extLst>
                </a:gridCol>
                <a:gridCol w="408190">
                  <a:extLst>
                    <a:ext uri="{9D8B030D-6E8A-4147-A177-3AD203B41FA5}">
                      <a16:colId xmlns:a16="http://schemas.microsoft.com/office/drawing/2014/main" val="1181255652"/>
                    </a:ext>
                  </a:extLst>
                </a:gridCol>
              </a:tblGrid>
              <a:tr h="92298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ACTIVITE SPORT OLYMPIADES</a:t>
                      </a:r>
                      <a:endParaRPr lang="fr-FR" sz="5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99414342"/>
                  </a:ext>
                </a:extLst>
              </a:tr>
              <a:tr h="922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NOM DE L EQUIPE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NOM ET PRENOM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NOMBRE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513413255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98164504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CYCLO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BARJOLE CHRISTIAN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440197922"/>
                  </a:ext>
                </a:extLst>
              </a:tr>
              <a:tr h="159060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PILATES-GOLF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BETBEZE VERONIQUE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789122562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MARCHAND FREDERIC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93652074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BOWLING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REMY SEVERINE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954709360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BOWLING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BOUCHEREAU DANIEL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249599563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BOWLING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BOUCHEREAU ISABELLE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170320973"/>
                  </a:ext>
                </a:extLst>
              </a:tr>
              <a:tr h="159060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PILATES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RAOUL SYLVIE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07784971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427421686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LABO ACP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KANDEL AZNAR CHRISTINE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096280122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PADIOU EMILE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590395125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CYRILLE PIERRE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59508403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598548755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ELECTRICITE LAENNEC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LEPINE FABIEN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797736384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MORTAGNE WILFRIED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195223401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JULE GAEL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840765854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PINEL WILLY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010176237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GIRAULT MANU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606244174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BERTHET BRUNO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37224939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RIVALIN JUSTINE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039680946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DESMAS HERVE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03776583"/>
                  </a:ext>
                </a:extLst>
              </a:tr>
              <a:tr h="8652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 dirty="0">
                          <a:effectLst/>
                        </a:rPr>
                        <a:t> </a:t>
                      </a:r>
                      <a:endParaRPr lang="fr-FR" sz="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667701556"/>
                  </a:ext>
                </a:extLst>
              </a:tr>
              <a:tr h="159060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SECTION BADMINTON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ROYER JEAN BAPTISTE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947636146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GAUTIER CARL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740386595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64519145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SURETE SECURITE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GODOF CHLOE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127157643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NIVELAIS AURELIE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91170625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RIPPE OLIVIER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910734411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PLANTARD STEPHANE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8224099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844627101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RECHERCHE CLINIQ EDN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ERNOULD AUDREY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405198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 dirty="0">
                          <a:effectLst/>
                        </a:rPr>
                        <a:t>GUEGAN ADELINE</a:t>
                      </a:r>
                      <a:endParaRPr lang="fr-FR" sz="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55608401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JOLIVEAU MARIELLE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87384986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BLANCHARD MARINA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26647481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812968870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TOURVILLE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AMISSE CEDRIC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338542997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MIGNON ERIC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766770883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ROBINEAU CYRILLE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804415031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QUEDE FABIEN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011044575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339161478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BREMAUD AURORE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64368878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GAGNERAULT TYPHAINE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739868086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CHALAUX SEBASTIEN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79479669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MICHEL ALICIA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329909752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875410338"/>
                  </a:ext>
                </a:extLst>
              </a:tr>
              <a:tr h="86529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IMAT DERMATO HEMATO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JULIEN MAXIME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08521872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CHIRON CAMILLE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339305030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LEMAUFT JEAN XAVIER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30872763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LE MEHANTE CLOTHILDE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62500892"/>
                  </a:ext>
                </a:extLst>
              </a:tr>
              <a:tr h="159060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VANTIMGHEN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SOPHIE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995865258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COLPAERT ANDRE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933150688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9663834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LABO CRTE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DELARCHE AUDREY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40841767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LEMAIR GEOFFREY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78969151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VINCENT KATHALY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77077107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MORAS AUDREY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122486970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VIAU SOIZIC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33599791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BEGRAND AXEL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703326347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MILLECAMPS AYMERIC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516800516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BIADATTI ENORA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434591512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GOBIN SOPHIE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2730290213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VERBAENEN PAULINE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441062811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3318132582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LOGISTIQUE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DELANNEE JASON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fr-FR" sz="300" u="none" strike="noStrike">
                          <a:effectLst/>
                        </a:rPr>
                        <a:t> </a:t>
                      </a:r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 dirty="0">
                          <a:effectLst/>
                        </a:rPr>
                        <a:t> </a:t>
                      </a:r>
                      <a:endParaRPr lang="fr-FR" sz="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581703279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SOLER JEAN PHILIPE WILLIAM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>
                          <a:effectLst/>
                        </a:rPr>
                        <a:t>1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1450385774"/>
                  </a:ext>
                </a:extLst>
              </a:tr>
              <a:tr h="86529"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50" u="none" strike="noStrike">
                          <a:effectLst/>
                        </a:rPr>
                        <a:t> </a:t>
                      </a:r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5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50" u="none" strike="noStrike" dirty="0">
                          <a:effectLst/>
                        </a:rPr>
                        <a:t>54</a:t>
                      </a:r>
                      <a:endParaRPr lang="fr-FR" sz="5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57" marR="2557" marT="2557" marB="0" anchor="b"/>
                </a:tc>
                <a:extLst>
                  <a:ext uri="{0D108BD9-81ED-4DB2-BD59-A6C34878D82A}">
                    <a16:rowId xmlns:a16="http://schemas.microsoft.com/office/drawing/2014/main" val="44479158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3F74B06-92FC-054A-9C7A-E43457BD8EA4}"/>
              </a:ext>
            </a:extLst>
          </p:cNvPr>
          <p:cNvSpPr txBox="1"/>
          <p:nvPr/>
        </p:nvSpPr>
        <p:spPr>
          <a:xfrm>
            <a:off x="5507673" y="609600"/>
            <a:ext cx="505200" cy="599625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B200D6-D9BF-4548-82FA-BC385CCA1DC2}"/>
              </a:ext>
            </a:extLst>
          </p:cNvPr>
          <p:cNvSpPr txBox="1"/>
          <p:nvPr/>
        </p:nvSpPr>
        <p:spPr>
          <a:xfrm>
            <a:off x="8538482" y="514912"/>
            <a:ext cx="487680" cy="618563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30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9AB0C-6B72-FD40-BBBD-26FA8FFB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51" y="2014655"/>
            <a:ext cx="2659564" cy="2456984"/>
          </a:xfrm>
        </p:spPr>
        <p:txBody>
          <a:bodyPr>
            <a:normAutofit fontScale="90000"/>
          </a:bodyPr>
          <a:lstStyle/>
          <a:p>
            <a:r>
              <a:rPr lang="fr-FR" dirty="0"/>
              <a:t>Discours d’accueil </a:t>
            </a:r>
            <a:br>
              <a:rPr lang="fr-FR" dirty="0"/>
            </a:br>
            <a:r>
              <a:rPr lang="fr-FR" dirty="0"/>
              <a:t>du Président</a:t>
            </a:r>
            <a:br>
              <a:rPr lang="fr-FR" dirty="0"/>
            </a:br>
            <a:r>
              <a:rPr lang="fr-FR" sz="2400" dirty="0"/>
              <a:t>&amp; Remerciements des sponsors</a:t>
            </a:r>
          </a:p>
        </p:txBody>
      </p:sp>
      <p:pic>
        <p:nvPicPr>
          <p:cNvPr id="4" name="IMG_1640">
            <a:hlinkClick r:id="" action="ppaction://media"/>
            <a:extLst>
              <a:ext uri="{FF2B5EF4-FFF2-40B4-BE49-F238E27FC236}">
                <a16:creationId xmlns:a16="http://schemas.microsoft.com/office/drawing/2014/main" id="{774AC877-8BF2-7643-95BF-3F1809BEEE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6122" y="133832"/>
            <a:ext cx="3616053" cy="6444422"/>
          </a:xfrm>
        </p:spPr>
      </p:pic>
      <p:pic>
        <p:nvPicPr>
          <p:cNvPr id="5" name="IMG_1641">
            <a:hlinkClick r:id="" action="ppaction://media"/>
            <a:extLst>
              <a:ext uri="{FF2B5EF4-FFF2-40B4-BE49-F238E27FC236}">
                <a16:creationId xmlns:a16="http://schemas.microsoft.com/office/drawing/2014/main" id="{B555CCF4-8ED7-294A-AFD2-D4BCB93F20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521" y="133832"/>
            <a:ext cx="3616038" cy="644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5BB730C-5D35-8A42-906D-E54ECCE7D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087" y="1"/>
            <a:ext cx="9144000" cy="68580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A276ECA-B88C-7146-8FDF-9EB823CA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4" y="512618"/>
            <a:ext cx="10131425" cy="1456267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PHOTO DE CLASSE</a:t>
            </a:r>
          </a:p>
        </p:txBody>
      </p:sp>
    </p:spTree>
    <p:extLst>
      <p:ext uri="{BB962C8B-B14F-4D97-AF65-F5344CB8AC3E}">
        <p14:creationId xmlns:p14="http://schemas.microsoft.com/office/powerpoint/2010/main" val="1974395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4DB14-707D-C147-98B1-88631A62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23" y="592874"/>
            <a:ext cx="1876350" cy="3828585"/>
          </a:xfrm>
        </p:spPr>
        <p:txBody>
          <a:bodyPr>
            <a:normAutofit/>
          </a:bodyPr>
          <a:lstStyle/>
          <a:p>
            <a:r>
              <a:rPr lang="fr-FR" dirty="0"/>
              <a:t>EQUIPES DE FOOT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514C39-2B90-E447-B965-96750D2F4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63" b="7155"/>
          <a:stretch/>
        </p:blipFill>
        <p:spPr>
          <a:xfrm>
            <a:off x="7251079" y="223025"/>
            <a:ext cx="4769936" cy="63673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41B8B0-7F65-F44B-96C7-F8990D253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73"/>
          <a:stretch/>
        </p:blipFill>
        <p:spPr>
          <a:xfrm>
            <a:off x="1960607" y="903249"/>
            <a:ext cx="5143500" cy="5687122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07B2142F-F66D-854B-88AD-CBD176592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28" t="38727" r="8051" b="11730"/>
          <a:stretch/>
        </p:blipFill>
        <p:spPr>
          <a:xfrm>
            <a:off x="3836957" y="223025"/>
            <a:ext cx="4202614" cy="1993817"/>
          </a:xfrm>
        </p:spPr>
      </p:pic>
    </p:spTree>
    <p:extLst>
      <p:ext uri="{BB962C8B-B14F-4D97-AF65-F5344CB8AC3E}">
        <p14:creationId xmlns:p14="http://schemas.microsoft.com/office/powerpoint/2010/main" val="317566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0839F-3608-144C-BA96-14DC03309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28" y="497798"/>
            <a:ext cx="5796802" cy="1456267"/>
          </a:xfrm>
        </p:spPr>
        <p:txBody>
          <a:bodyPr/>
          <a:lstStyle/>
          <a:p>
            <a:r>
              <a:rPr lang="fr-FR" dirty="0"/>
              <a:t>LES MAILLOTS DE </a:t>
            </a:r>
            <a:br>
              <a:rPr lang="fr-FR" dirty="0"/>
            </a:br>
            <a:r>
              <a:rPr lang="fr-FR" dirty="0"/>
              <a:t>L’</a:t>
            </a:r>
            <a:r>
              <a:rPr lang="fr-FR" dirty="0" err="1"/>
              <a:t>equipe</a:t>
            </a:r>
            <a:r>
              <a:rPr lang="fr-FR" dirty="0"/>
              <a:t> PHARMACIE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F4444C-4A3C-E342-945F-E40C3FE6D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28" t="18178" r="8051" b="11729"/>
          <a:stretch/>
        </p:blipFill>
        <p:spPr>
          <a:xfrm>
            <a:off x="0" y="2490811"/>
            <a:ext cx="4917688" cy="3300761"/>
          </a:xfr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B05687C-6299-2A47-90B9-2C9F8BD5AB09}"/>
              </a:ext>
            </a:extLst>
          </p:cNvPr>
          <p:cNvCxnSpPr>
            <a:cxnSpLocks/>
          </p:cNvCxnSpPr>
          <p:nvPr/>
        </p:nvCxnSpPr>
        <p:spPr>
          <a:xfrm flipH="1">
            <a:off x="1460810" y="1739590"/>
            <a:ext cx="1594624" cy="2308303"/>
          </a:xfrm>
          <a:prstGeom prst="straightConnector1">
            <a:avLst/>
          </a:prstGeom>
          <a:ln w="47625">
            <a:solidFill>
              <a:srgbClr val="92D050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400A4E5-F172-1F4A-8DCB-1A1C36103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65" b="16203"/>
          <a:stretch/>
        </p:blipFill>
        <p:spPr>
          <a:xfrm>
            <a:off x="5015108" y="902546"/>
            <a:ext cx="3512608" cy="5478770"/>
          </a:xfrm>
          <a:prstGeom prst="rect">
            <a:avLst/>
          </a:prstGeom>
        </p:spPr>
      </p:pic>
      <p:pic>
        <p:nvPicPr>
          <p:cNvPr id="8" name="IMG_7983">
            <a:hlinkClick r:id="" action="ppaction://media"/>
            <a:extLst>
              <a:ext uri="{FF2B5EF4-FFF2-40B4-BE49-F238E27FC236}">
                <a16:creationId xmlns:a16="http://schemas.microsoft.com/office/drawing/2014/main" id="{D96F38D4-2E79-954B-B263-AE5FB8A45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1584" y="285316"/>
            <a:ext cx="340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0FC3F6-5BD2-5840-960A-1F8096E8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005840"/>
            <a:ext cx="3124199" cy="1456267"/>
          </a:xfrm>
        </p:spPr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equipe</a:t>
            </a:r>
            <a:r>
              <a:rPr lang="fr-FR" dirty="0"/>
              <a:t> des moustachus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043334-623B-1B40-A6DF-6B772895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000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23C565-05BB-FD48-BE7B-2D7619C4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887" y="685800"/>
            <a:ext cx="3423424" cy="2592659"/>
          </a:xfrm>
        </p:spPr>
        <p:txBody>
          <a:bodyPr>
            <a:normAutofit fontScale="90000"/>
          </a:bodyPr>
          <a:lstStyle/>
          <a:p>
            <a:r>
              <a:rPr lang="fr-FR" dirty="0"/>
              <a:t>ROTATION </a:t>
            </a:r>
            <a:br>
              <a:rPr lang="fr-FR" dirty="0"/>
            </a:br>
            <a:r>
              <a:rPr lang="fr-FR" dirty="0"/>
              <a:t>des </a:t>
            </a:r>
            <a:r>
              <a:rPr lang="fr-FR" dirty="0" err="1"/>
              <a:t>equipes</a:t>
            </a:r>
            <a:r>
              <a:rPr lang="fr-FR" dirty="0"/>
              <a:t> olympiades </a:t>
            </a:r>
            <a:br>
              <a:rPr lang="fr-FR" dirty="0"/>
            </a:br>
            <a:r>
              <a:rPr lang="fr-FR" dirty="0"/>
              <a:t>&amp; Lecture des </a:t>
            </a:r>
            <a:r>
              <a:rPr lang="fr-FR" dirty="0" err="1"/>
              <a:t>regles</a:t>
            </a:r>
            <a:r>
              <a:rPr lang="fr-FR" dirty="0"/>
              <a:t> de jeu</a:t>
            </a:r>
          </a:p>
        </p:txBody>
      </p:sp>
      <p:pic>
        <p:nvPicPr>
          <p:cNvPr id="4" name="IMG_1669">
            <a:hlinkClick r:id="" action="ppaction://media"/>
            <a:extLst>
              <a:ext uri="{FF2B5EF4-FFF2-40B4-BE49-F238E27FC236}">
                <a16:creationId xmlns:a16="http://schemas.microsoft.com/office/drawing/2014/main" id="{1039C183-64DA-C14E-B4ED-1FD485CFC7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5311" y="25356"/>
            <a:ext cx="3836562" cy="6837407"/>
          </a:xfrm>
        </p:spPr>
      </p:pic>
      <p:pic>
        <p:nvPicPr>
          <p:cNvPr id="5" name="IMG_1679">
            <a:hlinkClick r:id="" action="ppaction://media"/>
            <a:extLst>
              <a:ext uri="{FF2B5EF4-FFF2-40B4-BE49-F238E27FC236}">
                <a16:creationId xmlns:a16="http://schemas.microsoft.com/office/drawing/2014/main" id="{116AD9C0-8C22-BD49-916A-AF2FFD50DA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107" y="25356"/>
            <a:ext cx="384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CDCF4-9AA5-294D-83DB-2F10F866A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712" y="801104"/>
            <a:ext cx="6088566" cy="1456267"/>
          </a:xfrm>
        </p:spPr>
        <p:txBody>
          <a:bodyPr/>
          <a:lstStyle/>
          <a:p>
            <a:r>
              <a:rPr lang="fr-FR" dirty="0"/>
              <a:t>CORNHOLE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3C931260-8E9A-1342-9690-B73CB9E13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42" y="154186"/>
            <a:ext cx="4764298" cy="6571734"/>
          </a:xfr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A125F95F-4020-F449-8E03-DFCF1A52F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93684" y="1307315"/>
            <a:ext cx="5908823" cy="44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12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C772A-83AD-6344-B661-3D43F90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47" y="281751"/>
            <a:ext cx="10131425" cy="1456267"/>
          </a:xfrm>
        </p:spPr>
        <p:txBody>
          <a:bodyPr/>
          <a:lstStyle/>
          <a:p>
            <a:r>
              <a:rPr lang="fr-FR" dirty="0"/>
              <a:t>GLASS PONG</a:t>
            </a:r>
          </a:p>
        </p:txBody>
      </p:sp>
      <p:pic>
        <p:nvPicPr>
          <p:cNvPr id="4" name="IMG_1709">
            <a:hlinkClick r:id="" action="ppaction://media"/>
            <a:extLst>
              <a:ext uri="{FF2B5EF4-FFF2-40B4-BE49-F238E27FC236}">
                <a16:creationId xmlns:a16="http://schemas.microsoft.com/office/drawing/2014/main" id="{0A0B2C9D-912F-4B4D-BC36-38489507AD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3330" y="281750"/>
            <a:ext cx="3477282" cy="6197108"/>
          </a:xfr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63642E-40E5-3B45-A9C9-5B9BB6AB0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47" y="1686725"/>
            <a:ext cx="6392630" cy="47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02DA1-2FA0-974B-A488-333E5B97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05308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fr-FR" dirty="0"/>
              <a:t>1- RAPPORT MORAL DU </a:t>
            </a:r>
            <a:r>
              <a:rPr lang="fr-FR" dirty="0" err="1"/>
              <a:t>president</a:t>
            </a:r>
            <a:br>
              <a:rPr lang="fr-FR" dirty="0"/>
            </a:br>
            <a:r>
              <a:rPr lang="fr-FR" dirty="0"/>
              <a:t>	</a:t>
            </a:r>
            <a:r>
              <a:rPr lang="fr-FR" sz="2200" dirty="0"/>
              <a:t>Compte-rendu des CA : </a:t>
            </a:r>
            <a:br>
              <a:rPr lang="fr-FR" sz="2200" dirty="0"/>
            </a:br>
            <a:r>
              <a:rPr lang="fr-FR" sz="2200" dirty="0"/>
              <a:t>		Evolution du secrétariat</a:t>
            </a:r>
            <a:br>
              <a:rPr lang="fr-FR" sz="2200" dirty="0"/>
            </a:br>
            <a:r>
              <a:rPr lang="fr-FR" sz="2200" dirty="0"/>
              <a:t>		Site internet</a:t>
            </a:r>
            <a:br>
              <a:rPr lang="fr-FR" sz="2200" dirty="0"/>
            </a:br>
            <a:r>
              <a:rPr lang="fr-FR" sz="2200" dirty="0"/>
              <a:t>		Octobre rose</a:t>
            </a:r>
            <a:br>
              <a:rPr lang="fr-FR" sz="2200" dirty="0"/>
            </a:br>
            <a:br>
              <a:rPr lang="fr-FR" dirty="0"/>
            </a:br>
            <a:r>
              <a:rPr lang="fr-FR" dirty="0"/>
              <a:t>2 - BILAN FINANCIER</a:t>
            </a:r>
            <a:br>
              <a:rPr lang="fr-FR" dirty="0"/>
            </a:br>
            <a:br>
              <a:rPr lang="fr-FR" dirty="0"/>
            </a:br>
            <a:r>
              <a:rPr lang="fr-FR" dirty="0"/>
              <a:t>3 - </a:t>
            </a:r>
            <a:r>
              <a:rPr lang="fr-FR" dirty="0" err="1"/>
              <a:t>RAPPoRT</a:t>
            </a:r>
            <a:r>
              <a:rPr lang="fr-FR" dirty="0"/>
              <a:t> DES SECTIONS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4 - ELECTION DU BUREAU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2D821E-9C97-8247-9731-8A6B3DB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67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87E0C-29B4-9349-8827-A27A8048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PALETS </a:t>
            </a:r>
            <a:br>
              <a:rPr lang="fr-FR" dirty="0"/>
            </a:br>
            <a:r>
              <a:rPr lang="fr-FR" dirty="0" err="1"/>
              <a:t>vendeens</a:t>
            </a:r>
            <a:br>
              <a:rPr lang="fr-FR" dirty="0"/>
            </a:b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4EE01-DA24-E146-94D1-8A37C33E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241" y="0"/>
            <a:ext cx="5140990" cy="6858000"/>
          </a:xfrm>
          <a:prstGeom prst="rect">
            <a:avLst/>
          </a:prstGeom>
        </p:spPr>
      </p:pic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6575E8B7-A0FB-804F-B350-131176F79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917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5B005-0FC8-A146-B9CB-9D20292E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FLECHETTES      VENTOUSES 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8EA632-E4E9-0D48-A269-9FAEAEF84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2902" y="1751246"/>
            <a:ext cx="5887171" cy="4415378"/>
          </a:xfrm>
        </p:spPr>
      </p:pic>
      <p:pic>
        <p:nvPicPr>
          <p:cNvPr id="3" name="IMG_1665">
            <a:hlinkClick r:id="" action="ppaction://media"/>
            <a:extLst>
              <a:ext uri="{FF2B5EF4-FFF2-40B4-BE49-F238E27FC236}">
                <a16:creationId xmlns:a16="http://schemas.microsoft.com/office/drawing/2014/main" id="{0241C5BD-642C-D042-8E60-2B3A66736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5086" y="0"/>
            <a:ext cx="384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A0346B-6EB9-C142-9434-DAFD5565F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6" y="1774052"/>
            <a:ext cx="2732049" cy="2776654"/>
          </a:xfrm>
        </p:spPr>
        <p:txBody>
          <a:bodyPr>
            <a:normAutofit fontScale="90000"/>
          </a:bodyPr>
          <a:lstStyle/>
          <a:p>
            <a:r>
              <a:rPr lang="fr-FR" dirty="0"/>
              <a:t>Mur de jeux </a:t>
            </a:r>
            <a:br>
              <a:rPr lang="fr-FR" dirty="0"/>
            </a:br>
            <a:r>
              <a:rPr lang="fr-FR" dirty="0"/>
              <a:t>interactifs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PALETS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PETAnque</a:t>
            </a:r>
            <a:endParaRPr lang="fr-FR" dirty="0"/>
          </a:p>
        </p:txBody>
      </p:sp>
      <p:pic>
        <p:nvPicPr>
          <p:cNvPr id="3" name="IMG_1695">
            <a:hlinkClick r:id="" action="ppaction://media"/>
            <a:extLst>
              <a:ext uri="{FF2B5EF4-FFF2-40B4-BE49-F238E27FC236}">
                <a16:creationId xmlns:a16="http://schemas.microsoft.com/office/drawing/2014/main" id="{241459DA-EBBA-8B4B-B22D-1B87D80233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1842" y="101053"/>
            <a:ext cx="3682743" cy="6563305"/>
          </a:xfrm>
          <a:prstGeom prst="rect">
            <a:avLst/>
          </a:prstGeom>
        </p:spPr>
      </p:pic>
      <p:pic>
        <p:nvPicPr>
          <p:cNvPr id="6" name="IMG_1696">
            <a:hlinkClick r:id="" action="ppaction://media"/>
            <a:extLst>
              <a:ext uri="{FF2B5EF4-FFF2-40B4-BE49-F238E27FC236}">
                <a16:creationId xmlns:a16="http://schemas.microsoft.com/office/drawing/2014/main" id="{444930C5-D61F-EE4C-B9F0-F923C47A73B9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1971" y="101053"/>
            <a:ext cx="3717073" cy="6624457"/>
          </a:xfrm>
        </p:spPr>
      </p:pic>
    </p:spTree>
    <p:extLst>
      <p:ext uri="{BB962C8B-B14F-4D97-AF65-F5344CB8AC3E}">
        <p14:creationId xmlns:p14="http://schemas.microsoft.com/office/powerpoint/2010/main" val="26624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587DE-8B6F-734F-935E-C71A4A6A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PAUSE … ET </a:t>
            </a:r>
            <a:br>
              <a:rPr lang="fr-FR" dirty="0"/>
            </a:br>
            <a:r>
              <a:rPr lang="fr-FR" dirty="0"/>
              <a:t>INFORMATION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B4FCA0A-0C38-5748-A865-DA977075F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7686" y="879235"/>
            <a:ext cx="3721112" cy="526584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46837E-E9A7-3140-AC38-E60EFA893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366" y="867605"/>
            <a:ext cx="3729331" cy="52774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1E8E50-176F-FD4D-BBE5-C0BB7A46F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89" y="2076774"/>
            <a:ext cx="3051229" cy="40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E3AE6-397E-A546-A7D9-D5D50ECE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53" y="116559"/>
            <a:ext cx="10131425" cy="1456267"/>
          </a:xfrm>
        </p:spPr>
        <p:txBody>
          <a:bodyPr/>
          <a:lstStyle/>
          <a:p>
            <a:pPr algn="ctr"/>
            <a:r>
              <a:rPr lang="fr-FR" dirty="0"/>
              <a:t>RESULTATS olympiades</a:t>
            </a:r>
          </a:p>
        </p:txBody>
      </p:sp>
      <p:pic>
        <p:nvPicPr>
          <p:cNvPr id="7" name="IMG_1721">
            <a:hlinkClick r:id="" action="ppaction://media"/>
            <a:extLst>
              <a:ext uri="{FF2B5EF4-FFF2-40B4-BE49-F238E27FC236}">
                <a16:creationId xmlns:a16="http://schemas.microsoft.com/office/drawing/2014/main" id="{483E9F3D-6297-FE48-90A7-3404AFBE06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287" y="1572826"/>
            <a:ext cx="8384594" cy="4716462"/>
          </a:xfrm>
        </p:spPr>
      </p:pic>
    </p:spTree>
    <p:extLst>
      <p:ext uri="{BB962C8B-B14F-4D97-AF65-F5344CB8AC3E}">
        <p14:creationId xmlns:p14="http://schemas.microsoft.com/office/powerpoint/2010/main" val="32567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D3CBBA-506A-504C-BD3C-9A82C141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308" y="744615"/>
            <a:ext cx="5263919" cy="2624254"/>
          </a:xfrm>
        </p:spPr>
        <p:txBody>
          <a:bodyPr>
            <a:normAutofit/>
          </a:bodyPr>
          <a:lstStyle/>
          <a:p>
            <a:r>
              <a:rPr lang="fr-FR" dirty="0"/>
              <a:t>RESULTATS</a:t>
            </a:r>
            <a:br>
              <a:rPr lang="fr-FR" dirty="0"/>
            </a:br>
            <a:r>
              <a:rPr lang="fr-FR" dirty="0"/>
              <a:t>FOOT</a:t>
            </a:r>
          </a:p>
        </p:txBody>
      </p:sp>
      <p:pic>
        <p:nvPicPr>
          <p:cNvPr id="5" name="IMG_7986.MOV">
            <a:hlinkClick r:id="" action="ppaction://media"/>
            <a:extLst>
              <a:ext uri="{FF2B5EF4-FFF2-40B4-BE49-F238E27FC236}">
                <a16:creationId xmlns:a16="http://schemas.microsoft.com/office/drawing/2014/main" id="{20B7288C-F820-FE4E-8433-2ACBBACEE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863" y="485620"/>
            <a:ext cx="3220611" cy="5766498"/>
          </a:xfrm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4D3FFE29-44EB-5548-A4AF-FDE3A5B975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0" t="16911" r="-4120" b="-651"/>
          <a:stretch/>
        </p:blipFill>
        <p:spPr>
          <a:xfrm>
            <a:off x="6852697" y="374958"/>
            <a:ext cx="5143499" cy="57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1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D18B9-ACEC-6D45-9479-A8BC580F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Remise des coupes</a:t>
            </a:r>
            <a:br>
              <a:rPr lang="fr-FR" dirty="0"/>
            </a:br>
            <a:r>
              <a:rPr lang="fr-FR" dirty="0"/>
              <a:t>OLYMPIADES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34F04B-2DE4-B642-A131-0D5CFEC5B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281" y="2194454"/>
            <a:ext cx="2922964" cy="4191106"/>
          </a:xfrm>
        </p:spPr>
      </p:pic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CA0F73BF-1336-C849-BA36-5C3DDB93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45" y="609600"/>
            <a:ext cx="7132822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1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39CDE2E-F6B6-D044-8EA8-3A504DBCD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182" y="26115"/>
            <a:ext cx="9109180" cy="683188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A4998A6-2CEF-CC4A-BA54-2639C46E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792" y="141249"/>
            <a:ext cx="10131425" cy="1456267"/>
          </a:xfrm>
        </p:spPr>
        <p:txBody>
          <a:bodyPr/>
          <a:lstStyle/>
          <a:p>
            <a:r>
              <a:rPr lang="fr-FR" b="1" dirty="0">
                <a:solidFill>
                  <a:srgbClr val="FF5FE5"/>
                </a:solidFill>
              </a:rPr>
              <a:t>A L’</a:t>
            </a:r>
            <a:r>
              <a:rPr lang="fr-FR" b="1" dirty="0" err="1">
                <a:solidFill>
                  <a:srgbClr val="FF5FE5"/>
                </a:solidFill>
              </a:rPr>
              <a:t>annee</a:t>
            </a:r>
            <a:r>
              <a:rPr lang="fr-FR" b="1" dirty="0">
                <a:solidFill>
                  <a:srgbClr val="FF5FE5"/>
                </a:solidFill>
              </a:rPr>
              <a:t> prochaine ???</a:t>
            </a:r>
          </a:p>
        </p:txBody>
      </p:sp>
    </p:spTree>
    <p:extLst>
      <p:ext uri="{BB962C8B-B14F-4D97-AF65-F5344CB8AC3E}">
        <p14:creationId xmlns:p14="http://schemas.microsoft.com/office/powerpoint/2010/main" val="584748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94FA4-BDFB-C441-941E-7045531C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42067"/>
            <a:ext cx="10131425" cy="1456267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r>
              <a:rPr lang="fr-FR" dirty="0"/>
              <a:t>2 - BILAN FINANCIER</a:t>
            </a:r>
            <a:br>
              <a:rPr lang="fr-FR" dirty="0"/>
            </a:br>
            <a:br>
              <a:rPr lang="fr-FR" dirty="0"/>
            </a:br>
            <a:r>
              <a:rPr lang="fr-FR" dirty="0"/>
              <a:t>3 - </a:t>
            </a:r>
            <a:r>
              <a:rPr lang="fr-FR" dirty="0" err="1"/>
              <a:t>RAPPoRT</a:t>
            </a:r>
            <a:r>
              <a:rPr lang="fr-FR" dirty="0"/>
              <a:t> DES SECTIONS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4 - ELECTION DU BUREAU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523869-617A-4242-A0A0-D1A87EE5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89379-9E0E-2E42-B5C4-1FDB659B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Compte-rendu des CA (1/5) </a:t>
            </a:r>
            <a:br>
              <a:rPr lang="fr-FR" dirty="0"/>
            </a:br>
            <a:r>
              <a:rPr lang="fr-FR" dirty="0"/>
              <a:t>CA 8 </a:t>
            </a:r>
            <a:r>
              <a:rPr lang="fr-FR" dirty="0" err="1"/>
              <a:t>déc</a:t>
            </a:r>
            <a:r>
              <a:rPr lang="fr-FR" dirty="0"/>
              <a:t> 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A55F0-7B43-6E4B-9190-9088BDB8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Election de la secrétaire générale</a:t>
            </a:r>
          </a:p>
          <a:p>
            <a:r>
              <a:rPr lang="fr-FR" dirty="0"/>
              <a:t>Redéfinition des fiches de poste secrétaire générale/secrétaire salariée</a:t>
            </a:r>
          </a:p>
          <a:p>
            <a:r>
              <a:rPr lang="fr-FR" dirty="0"/>
              <a:t>Budget 2022-2023 : budget &amp;  demandes de subvention des sections validés</a:t>
            </a:r>
          </a:p>
          <a:p>
            <a:r>
              <a:rPr lang="fr-FR" dirty="0"/>
              <a:t>Mise en place de l’accès à la consultation des comptes des sections pour Stéphanie </a:t>
            </a:r>
          </a:p>
          <a:p>
            <a:r>
              <a:rPr lang="fr-FR" dirty="0"/>
              <a:t>Projet Octobre rose</a:t>
            </a:r>
          </a:p>
          <a:p>
            <a:r>
              <a:rPr lang="fr-FR" dirty="0"/>
              <a:t>Rapport social unique 2022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593ABD-29BF-974E-BD5E-8BB2C4B61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72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89379-9E0E-2E42-B5C4-1FDB659B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Compte-rendu des CA (2/5) </a:t>
            </a:r>
            <a:br>
              <a:rPr lang="fr-FR" dirty="0"/>
            </a:br>
            <a:r>
              <a:rPr lang="fr-FR" dirty="0"/>
              <a:t>CA 26 </a:t>
            </a:r>
            <a:r>
              <a:rPr lang="fr-FR" dirty="0" err="1"/>
              <a:t>janv</a:t>
            </a:r>
            <a:r>
              <a:rPr lang="fr-FR" dirty="0"/>
              <a:t>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A55F0-7B43-6E4B-9190-9088BDB8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Octobre rose :</a:t>
            </a:r>
          </a:p>
          <a:p>
            <a:pPr lvl="1"/>
            <a:r>
              <a:rPr lang="fr-FR" dirty="0"/>
              <a:t>Date 21 octobre 2023 </a:t>
            </a:r>
          </a:p>
          <a:p>
            <a:pPr lvl="1"/>
            <a:r>
              <a:rPr lang="fr-FR" dirty="0"/>
              <a:t>Lieu </a:t>
            </a:r>
            <a:r>
              <a:rPr lang="fr-FR" dirty="0" err="1"/>
              <a:t>Sporting</a:t>
            </a:r>
            <a:r>
              <a:rPr lang="fr-FR" dirty="0"/>
              <a:t> St-Herblain</a:t>
            </a:r>
          </a:p>
          <a:p>
            <a:pPr lvl="1"/>
            <a:r>
              <a:rPr lang="fr-FR" dirty="0"/>
              <a:t>Budget</a:t>
            </a:r>
          </a:p>
          <a:p>
            <a:pPr lvl="1"/>
            <a:r>
              <a:rPr lang="fr-FR" dirty="0"/>
              <a:t>Différents points d’organisation</a:t>
            </a:r>
          </a:p>
          <a:p>
            <a:r>
              <a:rPr lang="fr-FR" dirty="0"/>
              <a:t>Mailing adhérents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2DDF2C-CAFE-8940-BE6D-704B8E46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8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89379-9E0E-2E42-B5C4-1FDB659B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8878"/>
            <a:ext cx="10131425" cy="1456267"/>
          </a:xfrm>
        </p:spPr>
        <p:txBody>
          <a:bodyPr/>
          <a:lstStyle/>
          <a:p>
            <a:r>
              <a:rPr lang="fr-FR" dirty="0"/>
              <a:t>Compte-rendu des CA (3/5) </a:t>
            </a:r>
            <a:br>
              <a:rPr lang="fr-FR" dirty="0"/>
            </a:br>
            <a:r>
              <a:rPr lang="fr-FR" dirty="0"/>
              <a:t>CA extraordinaire 27 </a:t>
            </a:r>
            <a:r>
              <a:rPr lang="fr-FR" dirty="0" err="1"/>
              <a:t>fév</a:t>
            </a:r>
            <a:r>
              <a:rPr lang="fr-FR" dirty="0"/>
              <a:t>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A55F0-7B43-6E4B-9190-9088BDB8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047" y="1865145"/>
            <a:ext cx="9751743" cy="441588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Augmentation du salaire de la secrétaire de l’AS CHU :</a:t>
            </a:r>
          </a:p>
          <a:p>
            <a:pPr lvl="1"/>
            <a:r>
              <a:rPr lang="fr-FR" dirty="0"/>
              <a:t>Répartition 80% Amicale / 20% AS CHU</a:t>
            </a:r>
          </a:p>
          <a:p>
            <a:pPr lvl="1"/>
            <a:r>
              <a:rPr lang="fr-FR" dirty="0"/>
              <a:t>Validation de l’alignement sur la base des agents administratifs du CHU</a:t>
            </a:r>
          </a:p>
          <a:p>
            <a:pPr lvl="1"/>
            <a:r>
              <a:rPr lang="fr-FR" dirty="0"/>
              <a:t>Evaluation de la la charge de travail</a:t>
            </a:r>
          </a:p>
          <a:p>
            <a:pPr lvl="1"/>
            <a:r>
              <a:rPr lang="fr-FR" dirty="0"/>
              <a:t>3 réunions annuelles </a:t>
            </a:r>
          </a:p>
          <a:p>
            <a:endParaRPr lang="fr-FR" dirty="0"/>
          </a:p>
          <a:p>
            <a:r>
              <a:rPr lang="fr-FR" dirty="0"/>
              <a:t>Validation du projet Octobre rose : </a:t>
            </a:r>
          </a:p>
          <a:p>
            <a:pPr lvl="1"/>
            <a:r>
              <a:rPr lang="fr-FR" dirty="0"/>
              <a:t>Flyers </a:t>
            </a:r>
          </a:p>
          <a:p>
            <a:pPr lvl="1"/>
            <a:r>
              <a:rPr lang="fr-FR" dirty="0"/>
              <a:t>Inscription sondage</a:t>
            </a:r>
          </a:p>
          <a:p>
            <a:pPr lvl="1"/>
            <a:endParaRPr lang="fr-FR" dirty="0"/>
          </a:p>
          <a:p>
            <a:r>
              <a:rPr lang="fr-FR" dirty="0"/>
              <a:t>Questions diverses:</a:t>
            </a:r>
          </a:p>
          <a:p>
            <a:pPr lvl="1"/>
            <a:r>
              <a:rPr lang="fr-FR" dirty="0"/>
              <a:t>Mailing adhérents à jour</a:t>
            </a:r>
          </a:p>
          <a:p>
            <a:pPr lvl="1"/>
            <a:r>
              <a:rPr lang="fr-FR" dirty="0"/>
              <a:t>Validation par le CA des modalités d'accès aux comptes bancaires par les sections  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280C09-88DC-4F42-A366-9F5CECBA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4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89379-9E0E-2E42-B5C4-1FDB659B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Compte-rendu des CA (4/5) </a:t>
            </a:r>
            <a:br>
              <a:rPr lang="fr-FR" dirty="0"/>
            </a:br>
            <a:r>
              <a:rPr lang="fr-FR" dirty="0"/>
              <a:t>CA 24 </a:t>
            </a:r>
            <a:r>
              <a:rPr lang="fr-FR" dirty="0" err="1"/>
              <a:t>avr</a:t>
            </a:r>
            <a:r>
              <a:rPr lang="fr-FR" dirty="0"/>
              <a:t>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A55F0-7B43-6E4B-9190-9088BDB8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454" y="2123482"/>
            <a:ext cx="10131425" cy="412491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Validation de la revalorisation du salaire de la secrétaire de l’AS CHU : </a:t>
            </a:r>
          </a:p>
          <a:p>
            <a:pPr lvl="1"/>
            <a:r>
              <a:rPr lang="fr-FR" dirty="0"/>
              <a:t>Participation à 20% maintenue pour AS CHU (convention 16 mai 2018)</a:t>
            </a:r>
          </a:p>
          <a:p>
            <a:pPr lvl="1"/>
            <a:r>
              <a:rPr lang="fr-FR" dirty="0"/>
              <a:t>3 réunions annuelles avec le Président, la secrétaire AS-Amicale et la secrétaire générale AS</a:t>
            </a:r>
          </a:p>
          <a:p>
            <a:pPr lvl="1"/>
            <a:r>
              <a:rPr lang="fr-FR" dirty="0"/>
              <a:t>1 réunion annuelle avec le bureau pour faire le point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Projet Octobre rose : à poursuivre ??</a:t>
            </a:r>
          </a:p>
          <a:p>
            <a:pPr lvl="1"/>
            <a:r>
              <a:rPr lang="fr-FR" dirty="0"/>
              <a:t>Faible retour du sondage / 2è sondage envoyé aux adhérents</a:t>
            </a:r>
          </a:p>
          <a:p>
            <a:pPr lvl="1"/>
            <a:r>
              <a:rPr lang="fr-FR" dirty="0"/>
              <a:t>Info sur intranet/</a:t>
            </a:r>
            <a:r>
              <a:rPr lang="fr-FR" dirty="0" err="1"/>
              <a:t>Linkedin</a:t>
            </a:r>
            <a:r>
              <a:rPr lang="fr-FR" dirty="0"/>
              <a:t>/Campagne d’affichage</a:t>
            </a:r>
          </a:p>
          <a:p>
            <a:pPr lvl="1"/>
            <a:r>
              <a:rPr lang="fr-FR" dirty="0"/>
              <a:t>Note jointe aux bulletins de salaire</a:t>
            </a:r>
          </a:p>
          <a:p>
            <a:pPr lvl="1"/>
            <a:r>
              <a:rPr lang="fr-FR" dirty="0"/>
              <a:t>Demandes de subvention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Renouvellement des demandes de salles: </a:t>
            </a:r>
            <a:r>
              <a:rPr lang="fr-FR" dirty="0" err="1"/>
              <a:t>Pilates</a:t>
            </a:r>
            <a:r>
              <a:rPr lang="fr-FR" dirty="0"/>
              <a:t>/Qi Gong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5BDFB3-6807-B048-90EC-94B5E451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2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89379-9E0E-2E42-B5C4-1FDB659B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Compte-rendu des CA (5/5) </a:t>
            </a:r>
            <a:br>
              <a:rPr lang="fr-FR" dirty="0"/>
            </a:br>
            <a:r>
              <a:rPr lang="fr-FR" dirty="0"/>
              <a:t>CA 21 sept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A55F0-7B43-6E4B-9190-9088BDB8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64730"/>
            <a:ext cx="10131425" cy="4102616"/>
          </a:xfrm>
        </p:spPr>
        <p:txBody>
          <a:bodyPr>
            <a:normAutofit/>
          </a:bodyPr>
          <a:lstStyle/>
          <a:p>
            <a:r>
              <a:rPr lang="fr-FR" dirty="0"/>
              <a:t>Avancée projet  Octobre rose : confirmation (110 inscrits)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Réponse à la demande de création de cours </a:t>
            </a:r>
            <a:r>
              <a:rPr lang="fr-FR" dirty="0" err="1"/>
              <a:t>Pilates</a:t>
            </a:r>
            <a:r>
              <a:rPr lang="fr-FR" dirty="0"/>
              <a:t>/Qi Gong supplémentaires pour le PHU7 (Biologie)</a:t>
            </a:r>
          </a:p>
          <a:p>
            <a:endParaRPr lang="fr-FR" dirty="0"/>
          </a:p>
          <a:p>
            <a:r>
              <a:rPr lang="fr-FR" dirty="0"/>
              <a:t>Section foot : trésorerie régularisée / actuellement uniquement section loisirs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Projet d’ouverture d’une section yoga : 20 demandes potentielles / </a:t>
            </a:r>
            <a:r>
              <a:rPr lang="fr-FR" dirty="0" err="1"/>
              <a:t>pb</a:t>
            </a:r>
            <a:r>
              <a:rPr lang="fr-FR" dirty="0"/>
              <a:t> de salle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Pb accessibilité du site AS CHU depuis juillet 2023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56C7B7D-BB46-3742-B546-24985576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2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EF493F-18D0-3A46-8975-AD9F0588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du nb d’ADHERENTS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D44718-1330-7A40-BB96-D4AE36B0A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380 en 2022-2023</a:t>
            </a:r>
          </a:p>
          <a:p>
            <a:endParaRPr lang="fr-FR" dirty="0"/>
          </a:p>
          <a:p>
            <a:r>
              <a:rPr lang="fr-FR" dirty="0"/>
              <a:t>371 en 2021-2022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/>
              <a:t>(Maxi  564 en 2017)  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0CB072-C866-9A43-AF7A-FC05F09E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 ASCHU 13 nov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9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B298E-784D-B646-9243-2AF14E3B2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7247" y="1964267"/>
            <a:ext cx="3602878" cy="2421464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Samedi 21 octobre 2023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ED3FC9-E992-4445-95CD-73AB0A7621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261459-6BAD-484E-8A55-BECADEC5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9" y="-59701"/>
            <a:ext cx="4894729" cy="69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4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Céleste</Template>
  <TotalTime>858</TotalTime>
  <Words>1299</Words>
  <Application>Microsoft Macintosh PowerPoint</Application>
  <PresentationFormat>Grand écran</PresentationFormat>
  <Paragraphs>675</Paragraphs>
  <Slides>28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Céleste</vt:lpstr>
      <vt:lpstr> ASSEMBLEE GENERALE  13 nov 2023</vt:lpstr>
      <vt:lpstr>1- RAPPORT MORAL DU president  Compte-rendu des CA :    Evolution du secrétariat   Site internet   Octobre rose  2 - BILAN FINANCIER  3 - RAPPoRT DES SECTIONS  4 - ELECTION DU BUREAU</vt:lpstr>
      <vt:lpstr>Compte-rendu des CA (1/5)  CA 8 déc 2022</vt:lpstr>
      <vt:lpstr>Compte-rendu des CA (2/5)  CA 26 janv 2023</vt:lpstr>
      <vt:lpstr>Compte-rendu des CA (3/5)  CA extraordinaire 27 fév 2023</vt:lpstr>
      <vt:lpstr>Compte-rendu des CA (4/5)  CA 24 avr 2023</vt:lpstr>
      <vt:lpstr>Compte-rendu des CA (5/5)  CA 21 sept 2023</vt:lpstr>
      <vt:lpstr>Evolution du nb d’ADHERENTS</vt:lpstr>
      <vt:lpstr> Samedi 21 octobre 2023</vt:lpstr>
      <vt:lpstr>           Les PREPARATIFS</vt:lpstr>
      <vt:lpstr>99 participants   45 Foot  54 Olympiades  Nombreux services</vt:lpstr>
      <vt:lpstr>Discours d’accueil  du Président &amp; Remerciements des sponsors</vt:lpstr>
      <vt:lpstr>PHOTO DE CLASSE</vt:lpstr>
      <vt:lpstr>EQUIPES DE FOOT</vt:lpstr>
      <vt:lpstr>LES MAILLOTS DE  L’equipe PHARMACIE</vt:lpstr>
      <vt:lpstr>L’equipe des moustachus</vt:lpstr>
      <vt:lpstr>ROTATION  des equipes olympiades  &amp; Lecture des regles de jeu</vt:lpstr>
      <vt:lpstr>CORNHOLE</vt:lpstr>
      <vt:lpstr>GLASS PONG</vt:lpstr>
      <vt:lpstr>PALETS  vendeens </vt:lpstr>
      <vt:lpstr>FLECHETTES      VENTOUSES  </vt:lpstr>
      <vt:lpstr>Mur de jeux  interactifs  PALETS  PETAnque</vt:lpstr>
      <vt:lpstr>PAUSE … ET  INFORMATION</vt:lpstr>
      <vt:lpstr>RESULTATS olympiades</vt:lpstr>
      <vt:lpstr>RESULTATS FOOT</vt:lpstr>
      <vt:lpstr>Remise des coupes OLYMPIADES</vt:lpstr>
      <vt:lpstr>A L’annee prochaine ???</vt:lpstr>
      <vt:lpstr>  2 - BILAN FINANCIER  3 - RAPPoRT DES SECTIONS  4 - ELECTION DU BUREAU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OCTOBRE ROSE  Samedi 21 octobre 2023</dc:title>
  <dc:creator>Maison</dc:creator>
  <cp:lastModifiedBy>Maison</cp:lastModifiedBy>
  <cp:revision>45</cp:revision>
  <dcterms:created xsi:type="dcterms:W3CDTF">2023-11-06T16:49:29Z</dcterms:created>
  <dcterms:modified xsi:type="dcterms:W3CDTF">2023-11-12T16:26:54Z</dcterms:modified>
</cp:coreProperties>
</file>