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31"/>
  </p:notesMasterIdLst>
  <p:sldIdLst>
    <p:sldId id="256" r:id="rId2"/>
    <p:sldId id="283" r:id="rId3"/>
    <p:sldId id="257" r:id="rId4"/>
    <p:sldId id="304" r:id="rId5"/>
    <p:sldId id="289" r:id="rId6"/>
    <p:sldId id="262"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5" r:id="rId22"/>
    <p:sldId id="307" r:id="rId23"/>
    <p:sldId id="306" r:id="rId24"/>
    <p:sldId id="308" r:id="rId25"/>
    <p:sldId id="282" r:id="rId26"/>
    <p:sldId id="309" r:id="rId27"/>
    <p:sldId id="312" r:id="rId28"/>
    <p:sldId id="310" r:id="rId29"/>
    <p:sldId id="311"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AFF"/>
    <a:srgbClr val="FF5F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24"/>
    <p:restoredTop sz="96405"/>
  </p:normalViewPr>
  <p:slideViewPr>
    <p:cSldViewPr snapToGrid="0" snapToObjects="1">
      <p:cViewPr varScale="1">
        <p:scale>
          <a:sx n="129" d="100"/>
          <a:sy n="129" d="100"/>
        </p:scale>
        <p:origin x="224" y="240"/>
      </p:cViewPr>
      <p:guideLst/>
    </p:cSldViewPr>
  </p:slideViewPr>
  <p:notesTextViewPr>
    <p:cViewPr>
      <p:scale>
        <a:sx n="3" d="2"/>
        <a:sy n="3" d="2"/>
      </p:scale>
      <p:origin x="0" y="0"/>
    </p:cViewPr>
  </p:notesTextViewPr>
  <p:sorterViewPr>
    <p:cViewPr varScale="1">
      <p:scale>
        <a:sx n="100" d="100"/>
        <a:sy n="100" d="100"/>
      </p:scale>
      <p:origin x="0" y="-8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D70BD3-579A-FC4C-A14C-2905E675F0B3}" type="datetimeFigureOut">
              <a:rPr lang="fr-FR" smtClean="0"/>
              <a:t>24/12/2024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53BFBC-C52D-0B41-9C57-D558B3FA5882}" type="slidenum">
              <a:rPr lang="fr-FR" smtClean="0"/>
              <a:t>‹N°›</a:t>
            </a:fld>
            <a:endParaRPr lang="fr-FR"/>
          </a:p>
        </p:txBody>
      </p:sp>
    </p:spTree>
    <p:extLst>
      <p:ext uri="{BB962C8B-B14F-4D97-AF65-F5344CB8AC3E}">
        <p14:creationId xmlns:p14="http://schemas.microsoft.com/office/powerpoint/2010/main" val="2974677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DBFCB0E8-9221-4EE8-8124-2E50052B6503}" type="datetime1">
              <a:rPr lang="fr-FR" smtClean="0"/>
              <a:t>24/12/2024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r>
              <a:rPr lang="fr-FR"/>
              <a:t>AG ASCHU 16 décembre 2024</a:t>
            </a:r>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2D0D97AC-60E2-4388-AE44-6A3B1BEC5781}" type="datetime1">
              <a:rPr lang="fr-FR" smtClean="0"/>
              <a:t>24/12/2024</a:t>
            </a:fld>
            <a:endParaRPr lang="en-US" dirty="0"/>
          </a:p>
        </p:txBody>
      </p:sp>
      <p:sp>
        <p:nvSpPr>
          <p:cNvPr id="6" name="Footer Placeholder 5"/>
          <p:cNvSpPr>
            <a:spLocks noGrp="1"/>
          </p:cNvSpPr>
          <p:nvPr>
            <p:ph type="ftr" sz="quarter" idx="11"/>
          </p:nvPr>
        </p:nvSpPr>
        <p:spPr/>
        <p:txBody>
          <a:bodyPr/>
          <a:lstStyle/>
          <a:p>
            <a:r>
              <a:rPr lang="fr-FR"/>
              <a:t>AG ASCHU 16 décembre 2024</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0BD70265-E585-40AA-9B77-E686846FE070}" type="datetime1">
              <a:rPr lang="fr-FR" smtClean="0"/>
              <a:t>24/12/2024</a:t>
            </a:fld>
            <a:endParaRPr lang="en-US" dirty="0"/>
          </a:p>
        </p:txBody>
      </p:sp>
      <p:sp>
        <p:nvSpPr>
          <p:cNvPr id="5" name="Footer Placeholder 4"/>
          <p:cNvSpPr>
            <a:spLocks noGrp="1"/>
          </p:cNvSpPr>
          <p:nvPr>
            <p:ph type="ftr" sz="quarter" idx="11"/>
          </p:nvPr>
        </p:nvSpPr>
        <p:spPr/>
        <p:txBody>
          <a:bodyPr/>
          <a:lstStyle/>
          <a:p>
            <a:r>
              <a:rPr lang="fr-FR"/>
              <a:t>AG ASCHU 16 décembre 2024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
Deuxième niveau
Troisième niveau
Quatrième niveau
Cinquième niveau</a:t>
            </a:r>
            <a:endParaRPr lang="en-US" dirty="0"/>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D3C67578-0EF4-41FB-B004-BCF81A098358}" type="datetime1">
              <a:rPr lang="fr-FR" smtClean="0"/>
              <a:t>24/12/2024</a:t>
            </a:fld>
            <a:endParaRPr lang="en-US" dirty="0"/>
          </a:p>
        </p:txBody>
      </p:sp>
      <p:sp>
        <p:nvSpPr>
          <p:cNvPr id="5" name="Footer Placeholder 4"/>
          <p:cNvSpPr>
            <a:spLocks noGrp="1"/>
          </p:cNvSpPr>
          <p:nvPr>
            <p:ph type="ftr" sz="quarter" idx="11"/>
          </p:nvPr>
        </p:nvSpPr>
        <p:spPr/>
        <p:txBody>
          <a:bodyPr/>
          <a:lstStyle/>
          <a:p>
            <a:r>
              <a:rPr lang="fr-FR"/>
              <a:t>AG ASCHU 16 décembre 2024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F7D1852-AB17-4866-B6A5-368911D115E2}" type="datetime1">
              <a:rPr lang="fr-FR" smtClean="0"/>
              <a:t>24/12/2024</a:t>
            </a:fld>
            <a:endParaRPr lang="en-US" dirty="0"/>
          </a:p>
        </p:txBody>
      </p:sp>
      <p:sp>
        <p:nvSpPr>
          <p:cNvPr id="5" name="Footer Placeholder 4"/>
          <p:cNvSpPr>
            <a:spLocks noGrp="1"/>
          </p:cNvSpPr>
          <p:nvPr>
            <p:ph type="ftr" sz="quarter" idx="11"/>
          </p:nvPr>
        </p:nvSpPr>
        <p:spPr/>
        <p:txBody>
          <a:bodyPr/>
          <a:lstStyle/>
          <a:p>
            <a:r>
              <a:rPr lang="fr-FR"/>
              <a:t>AG ASCHU 16 décembre 2024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fr-FR"/>
              <a:t>Modifier les styles du texte du masque
Deuxième niveau
Troisième niveau
Quatrième niveau
Cinquième niveau</a:t>
            </a:r>
            <a:endParaRPr lang="en-US" dirty="0"/>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66F68CBA-0680-4F53-B3D1-E27CEFEBAF46}" type="datetime1">
              <a:rPr lang="fr-FR" smtClean="0"/>
              <a:t>24/12/2024</a:t>
            </a:fld>
            <a:endParaRPr lang="en-US" dirty="0"/>
          </a:p>
        </p:txBody>
      </p:sp>
      <p:sp>
        <p:nvSpPr>
          <p:cNvPr id="5" name="Footer Placeholder 4"/>
          <p:cNvSpPr>
            <a:spLocks noGrp="1"/>
          </p:cNvSpPr>
          <p:nvPr>
            <p:ph type="ftr" sz="quarter" idx="11"/>
          </p:nvPr>
        </p:nvSpPr>
        <p:spPr/>
        <p:txBody>
          <a:bodyPr/>
          <a:lstStyle/>
          <a:p>
            <a:r>
              <a:rPr lang="fr-FR"/>
              <a:t>AG ASCHU 16 décembre 2024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a:t>Modifier les styles du texte du masque
Deuxième niveau
Troisième niveau
Quatrième niveau
Cinquième niveau</a:t>
            </a:r>
            <a:endParaRPr lang="en-US" dirty="0"/>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5A280FDB-8926-45C8-A621-B32CE095562E}" type="datetime1">
              <a:rPr lang="fr-FR" smtClean="0"/>
              <a:t>24/12/2024</a:t>
            </a:fld>
            <a:endParaRPr lang="en-US" dirty="0"/>
          </a:p>
        </p:txBody>
      </p:sp>
      <p:sp>
        <p:nvSpPr>
          <p:cNvPr id="5" name="Footer Placeholder 4"/>
          <p:cNvSpPr>
            <a:spLocks noGrp="1"/>
          </p:cNvSpPr>
          <p:nvPr>
            <p:ph type="ftr" sz="quarter" idx="11"/>
          </p:nvPr>
        </p:nvSpPr>
        <p:spPr/>
        <p:txBody>
          <a:bodyPr/>
          <a:lstStyle/>
          <a:p>
            <a:r>
              <a:rPr lang="fr-FR"/>
              <a:t>AG ASCHU 16 décembre 2024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E6E2C73F-1D91-4797-92B0-647AF9FB6B43}" type="datetime1">
              <a:rPr lang="fr-FR" smtClean="0"/>
              <a:t>24/12/2024</a:t>
            </a:fld>
            <a:endParaRPr lang="en-US" dirty="0"/>
          </a:p>
        </p:txBody>
      </p:sp>
      <p:sp>
        <p:nvSpPr>
          <p:cNvPr id="5" name="Footer Placeholder 4"/>
          <p:cNvSpPr>
            <a:spLocks noGrp="1"/>
          </p:cNvSpPr>
          <p:nvPr>
            <p:ph type="ftr" sz="quarter" idx="11"/>
          </p:nvPr>
        </p:nvSpPr>
        <p:spPr/>
        <p:txBody>
          <a:bodyPr/>
          <a:lstStyle/>
          <a:p>
            <a:r>
              <a:rPr lang="fr-FR"/>
              <a:t>AG ASCHU 16 décembre 2024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8" name="Title 1"/>
          <p:cNvSpPr>
            <a:spLocks noGrp="1"/>
          </p:cNvSpPr>
          <p:nvPr>
            <p:ph type="title"/>
          </p:nvPr>
        </p:nvSpPr>
        <p:spPr>
          <a:xfrm>
            <a:off x="685801" y="609600"/>
            <a:ext cx="10131425" cy="1456267"/>
          </a:xfrm>
        </p:spPr>
        <p:txBody>
          <a:bodyPr/>
          <a:lstStyle/>
          <a:p>
            <a:r>
              <a:rPr lang="fr-FR"/>
              <a:t>Modifiez le style du titre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1A14DB2B-CB3A-4219-96C0-A83CA31A92E7}" type="datetime1">
              <a:rPr lang="fr-FR" smtClean="0"/>
              <a:t>24/12/2024</a:t>
            </a:fld>
            <a:endParaRPr lang="en-US" dirty="0"/>
          </a:p>
        </p:txBody>
      </p:sp>
      <p:sp>
        <p:nvSpPr>
          <p:cNvPr id="5" name="Footer Placeholder 4"/>
          <p:cNvSpPr>
            <a:spLocks noGrp="1"/>
          </p:cNvSpPr>
          <p:nvPr>
            <p:ph type="ftr" sz="quarter" idx="11"/>
          </p:nvPr>
        </p:nvSpPr>
        <p:spPr/>
        <p:txBody>
          <a:bodyPr/>
          <a:lstStyle/>
          <a:p>
            <a:r>
              <a:rPr lang="fr-FR"/>
              <a:t>AG ASCHU 16 décembre 2024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133748A8-B321-47C1-ABD9-C16E336934F3}" type="datetime1">
              <a:rPr lang="fr-FR" smtClean="0"/>
              <a:t>24/12/2024</a:t>
            </a:fld>
            <a:endParaRPr lang="en-US" dirty="0"/>
          </a:p>
        </p:txBody>
      </p:sp>
      <p:sp>
        <p:nvSpPr>
          <p:cNvPr id="5" name="Footer Placeholder 4"/>
          <p:cNvSpPr>
            <a:spLocks noGrp="1"/>
          </p:cNvSpPr>
          <p:nvPr>
            <p:ph type="ftr" sz="quarter" idx="11"/>
          </p:nvPr>
        </p:nvSpPr>
        <p:spPr/>
        <p:txBody>
          <a:bodyPr/>
          <a:lstStyle/>
          <a:p>
            <a:r>
              <a:rPr lang="fr-FR"/>
              <a:t>AG ASCHU 16 décembre 2024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fr-FR"/>
              <a:t>Modifiez le style du titre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F677906-5420-4D23-848B-93F4FCBEBEB2}" type="datetime1">
              <a:rPr lang="fr-FR" smtClean="0"/>
              <a:t>24/12/2024</a:t>
            </a:fld>
            <a:endParaRPr lang="en-US" dirty="0"/>
          </a:p>
        </p:txBody>
      </p:sp>
      <p:sp>
        <p:nvSpPr>
          <p:cNvPr id="5" name="Footer Placeholder 4"/>
          <p:cNvSpPr>
            <a:spLocks noGrp="1"/>
          </p:cNvSpPr>
          <p:nvPr>
            <p:ph type="ftr" sz="quarter" idx="11"/>
          </p:nvPr>
        </p:nvSpPr>
        <p:spPr/>
        <p:txBody>
          <a:bodyPr/>
          <a:lstStyle/>
          <a:p>
            <a:r>
              <a:rPr lang="fr-FR"/>
              <a:t>AG ASCHU 16 décembre 2024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74F46D38-5F1F-40A8-BA70-AF2D6685EB4C}" type="datetime1">
              <a:rPr lang="fr-FR" smtClean="0"/>
              <a:t>24/12/2024</a:t>
            </a:fld>
            <a:endParaRPr lang="en-US" dirty="0"/>
          </a:p>
        </p:txBody>
      </p:sp>
      <p:sp>
        <p:nvSpPr>
          <p:cNvPr id="6" name="Footer Placeholder 5"/>
          <p:cNvSpPr>
            <a:spLocks noGrp="1"/>
          </p:cNvSpPr>
          <p:nvPr>
            <p:ph type="ftr" sz="quarter" idx="11"/>
          </p:nvPr>
        </p:nvSpPr>
        <p:spPr/>
        <p:txBody>
          <a:bodyPr/>
          <a:lstStyle/>
          <a:p>
            <a:r>
              <a:rPr lang="fr-FR"/>
              <a:t>AG ASCHU 16 décembre 2024</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A3FA6A4D-436A-4D5C-8E2E-258C3A4F6AB6}" type="datetime1">
              <a:rPr lang="fr-FR" smtClean="0"/>
              <a:t>24/12/2024</a:t>
            </a:fld>
            <a:endParaRPr lang="en-US" dirty="0"/>
          </a:p>
        </p:txBody>
      </p:sp>
      <p:sp>
        <p:nvSpPr>
          <p:cNvPr id="8" name="Footer Placeholder 7"/>
          <p:cNvSpPr>
            <a:spLocks noGrp="1"/>
          </p:cNvSpPr>
          <p:nvPr>
            <p:ph type="ftr" sz="quarter" idx="11"/>
          </p:nvPr>
        </p:nvSpPr>
        <p:spPr/>
        <p:txBody>
          <a:bodyPr/>
          <a:lstStyle/>
          <a:p>
            <a:r>
              <a:rPr lang="fr-FR"/>
              <a:t>AG ASCHU 16 décembre 2024</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EF41539-872D-47F8-AAB3-7DF7642BD464}" type="datetime1">
              <a:rPr lang="fr-FR" smtClean="0"/>
              <a:t>24/12/2024</a:t>
            </a:fld>
            <a:endParaRPr lang="en-US" dirty="0"/>
          </a:p>
        </p:txBody>
      </p:sp>
      <p:sp>
        <p:nvSpPr>
          <p:cNvPr id="4" name="Footer Placeholder 3"/>
          <p:cNvSpPr>
            <a:spLocks noGrp="1"/>
          </p:cNvSpPr>
          <p:nvPr>
            <p:ph type="ftr" sz="quarter" idx="11"/>
          </p:nvPr>
        </p:nvSpPr>
        <p:spPr/>
        <p:txBody>
          <a:bodyPr/>
          <a:lstStyle/>
          <a:p>
            <a:r>
              <a:rPr lang="fr-FR"/>
              <a:t>AG ASCHU 16 décembre 2024</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3B4158E-07B2-489C-83C6-80E437C5EFA8}" type="datetime1">
              <a:rPr lang="fr-FR" smtClean="0"/>
              <a:t>24/12/2024</a:t>
            </a:fld>
            <a:endParaRPr lang="en-US" dirty="0"/>
          </a:p>
        </p:txBody>
      </p:sp>
      <p:sp>
        <p:nvSpPr>
          <p:cNvPr id="3" name="Footer Placeholder 2"/>
          <p:cNvSpPr>
            <a:spLocks noGrp="1"/>
          </p:cNvSpPr>
          <p:nvPr>
            <p:ph type="ftr" sz="quarter" idx="11"/>
          </p:nvPr>
        </p:nvSpPr>
        <p:spPr/>
        <p:txBody>
          <a:bodyPr/>
          <a:lstStyle/>
          <a:p>
            <a:r>
              <a:rPr lang="fr-FR"/>
              <a:t>AG ASCHU 16 décembre 2024</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A1BFB818-4563-426B-9431-3163DFA9B457}" type="datetime1">
              <a:rPr lang="fr-FR" smtClean="0"/>
              <a:t>24/12/2024</a:t>
            </a:fld>
            <a:endParaRPr lang="en-US" dirty="0"/>
          </a:p>
        </p:txBody>
      </p:sp>
      <p:sp>
        <p:nvSpPr>
          <p:cNvPr id="6" name="Footer Placeholder 5"/>
          <p:cNvSpPr>
            <a:spLocks noGrp="1"/>
          </p:cNvSpPr>
          <p:nvPr>
            <p:ph type="ftr" sz="quarter" idx="11"/>
          </p:nvPr>
        </p:nvSpPr>
        <p:spPr/>
        <p:txBody>
          <a:bodyPr/>
          <a:lstStyle/>
          <a:p>
            <a:r>
              <a:rPr lang="fr-FR"/>
              <a:t>AG ASCHU 16 décembre 2024</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591F46B6-0ABF-4441-93B0-3BEEEED484B4}" type="datetime1">
              <a:rPr lang="fr-FR" smtClean="0"/>
              <a:t>24/12/2024</a:t>
            </a:fld>
            <a:endParaRPr lang="en-US" dirty="0"/>
          </a:p>
        </p:txBody>
      </p:sp>
      <p:sp>
        <p:nvSpPr>
          <p:cNvPr id="6" name="Footer Placeholder 5"/>
          <p:cNvSpPr>
            <a:spLocks noGrp="1"/>
          </p:cNvSpPr>
          <p:nvPr>
            <p:ph type="ftr" sz="quarter" idx="11"/>
          </p:nvPr>
        </p:nvSpPr>
        <p:spPr/>
        <p:txBody>
          <a:bodyPr/>
          <a:lstStyle/>
          <a:p>
            <a:r>
              <a:rPr lang="fr-FR"/>
              <a:t>AG ASCHU 16 décembre 2024</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A537CE8-B72B-446B-970F-ACBABF39726C}" type="datetime1">
              <a:rPr lang="fr-FR" smtClean="0"/>
              <a:t>24/12/2024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fr-FR"/>
              <a:t>AG ASCHU 16 décembre 2024</a:t>
            </a:r>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hf sldNum="0" hd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5B298E-784D-B646-9243-2AF14E3B209B}"/>
              </a:ext>
            </a:extLst>
          </p:cNvPr>
          <p:cNvSpPr>
            <a:spLocks noGrp="1"/>
          </p:cNvSpPr>
          <p:nvPr>
            <p:ph type="ctrTitle"/>
          </p:nvPr>
        </p:nvSpPr>
        <p:spPr>
          <a:xfrm>
            <a:off x="4616605" y="1964267"/>
            <a:ext cx="6543520" cy="2421464"/>
          </a:xfrm>
        </p:spPr>
        <p:txBody>
          <a:bodyPr>
            <a:normAutofit/>
          </a:bodyPr>
          <a:lstStyle/>
          <a:p>
            <a:br>
              <a:rPr lang="fr-FR" dirty="0"/>
            </a:br>
            <a:r>
              <a:rPr lang="fr-FR" dirty="0"/>
              <a:t>ASSEMBLÉE GÉNÉRALE </a:t>
            </a:r>
            <a:br>
              <a:rPr lang="fr-FR" dirty="0"/>
            </a:br>
            <a:r>
              <a:rPr lang="fr-FR" dirty="0"/>
              <a:t>16 12 2024</a:t>
            </a:r>
          </a:p>
        </p:txBody>
      </p:sp>
      <p:sp>
        <p:nvSpPr>
          <p:cNvPr id="3" name="Sous-titre 2">
            <a:extLst>
              <a:ext uri="{FF2B5EF4-FFF2-40B4-BE49-F238E27FC236}">
                <a16:creationId xmlns:a16="http://schemas.microsoft.com/office/drawing/2014/main" id="{B1ED3FC9-E992-4445-95CD-73AB0A76216B}"/>
              </a:ext>
            </a:extLst>
          </p:cNvPr>
          <p:cNvSpPr>
            <a:spLocks noGrp="1"/>
          </p:cNvSpPr>
          <p:nvPr>
            <p:ph type="subTitle" idx="1"/>
          </p:nvPr>
        </p:nvSpPr>
        <p:spPr>
          <a:xfrm>
            <a:off x="3962399" y="4385732"/>
            <a:ext cx="7197726" cy="1405467"/>
          </a:xfrm>
        </p:spPr>
        <p:txBody>
          <a:bodyPr/>
          <a:lstStyle/>
          <a:p>
            <a:endParaRPr lang="fr-FR" dirty="0"/>
          </a:p>
        </p:txBody>
      </p:sp>
      <p:sp>
        <p:nvSpPr>
          <p:cNvPr id="4" name="Rectangle 2">
            <a:extLst>
              <a:ext uri="{FF2B5EF4-FFF2-40B4-BE49-F238E27FC236}">
                <a16:creationId xmlns:a16="http://schemas.microsoft.com/office/drawing/2014/main" id="{27A35257-B89D-1246-BB62-11F9C2D595B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7" name="Image 6" descr="Logo_ASCHU">
            <a:extLst>
              <a:ext uri="{FF2B5EF4-FFF2-40B4-BE49-F238E27FC236}">
                <a16:creationId xmlns:a16="http://schemas.microsoft.com/office/drawing/2014/main" id="{A0BB2FE8-06A3-0645-BF9D-F8A97F87128D}"/>
              </a:ext>
            </a:extLst>
          </p:cNvPr>
          <p:cNvPicPr/>
          <p:nvPr/>
        </p:nvPicPr>
        <p:blipFill>
          <a:blip r:embed="rId2">
            <a:extLst>
              <a:ext uri="{28A0092B-C50C-407E-A947-70E740481C1C}">
                <a14:useLocalDpi xmlns:a14="http://schemas.microsoft.com/office/drawing/2010/main" val="0"/>
              </a:ext>
            </a:extLst>
          </a:blip>
          <a:srcRect t="2956" r="4767"/>
          <a:stretch>
            <a:fillRect/>
          </a:stretch>
        </p:blipFill>
        <p:spPr bwMode="auto">
          <a:xfrm>
            <a:off x="4616605" y="3826934"/>
            <a:ext cx="2665141" cy="1964265"/>
          </a:xfrm>
          <a:prstGeom prst="rect">
            <a:avLst/>
          </a:prstGeom>
          <a:noFill/>
          <a:ln>
            <a:noFill/>
          </a:ln>
        </p:spPr>
      </p:pic>
    </p:spTree>
    <p:extLst>
      <p:ext uri="{BB962C8B-B14F-4D97-AF65-F5344CB8AC3E}">
        <p14:creationId xmlns:p14="http://schemas.microsoft.com/office/powerpoint/2010/main" val="2968668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A3CFAE4E-FC92-0C49-AADB-E2BC77E54484}"/>
              </a:ext>
            </a:extLst>
          </p:cNvPr>
          <p:cNvPicPr>
            <a:picLocks noGrp="1" noChangeAspect="1"/>
          </p:cNvPicPr>
          <p:nvPr>
            <p:ph idx="1"/>
          </p:nvPr>
        </p:nvPicPr>
        <p:blipFill rotWithShape="1">
          <a:blip r:embed="rId2"/>
          <a:srcRect r="45549"/>
          <a:stretch/>
        </p:blipFill>
        <p:spPr>
          <a:xfrm>
            <a:off x="0" y="122044"/>
            <a:ext cx="5725886" cy="1811723"/>
          </a:xfrm>
        </p:spPr>
      </p:pic>
      <p:pic>
        <p:nvPicPr>
          <p:cNvPr id="4" name="Image 3">
            <a:extLst>
              <a:ext uri="{FF2B5EF4-FFF2-40B4-BE49-F238E27FC236}">
                <a16:creationId xmlns:a16="http://schemas.microsoft.com/office/drawing/2014/main" id="{D086FF54-A9BF-3B4F-A37D-E581772D3D73}"/>
              </a:ext>
            </a:extLst>
          </p:cNvPr>
          <p:cNvPicPr>
            <a:picLocks noChangeAspect="1"/>
          </p:cNvPicPr>
          <p:nvPr/>
        </p:nvPicPr>
        <p:blipFill>
          <a:blip r:embed="rId3"/>
          <a:stretch>
            <a:fillRect/>
          </a:stretch>
        </p:blipFill>
        <p:spPr>
          <a:xfrm>
            <a:off x="5072743" y="1171292"/>
            <a:ext cx="6342743" cy="2563269"/>
          </a:xfrm>
          <a:prstGeom prst="rect">
            <a:avLst/>
          </a:prstGeom>
        </p:spPr>
      </p:pic>
      <p:pic>
        <p:nvPicPr>
          <p:cNvPr id="8" name="Image 7">
            <a:extLst>
              <a:ext uri="{FF2B5EF4-FFF2-40B4-BE49-F238E27FC236}">
                <a16:creationId xmlns:a16="http://schemas.microsoft.com/office/drawing/2014/main" id="{1B85A300-355D-CE40-8067-F2FB0674014B}"/>
              </a:ext>
            </a:extLst>
          </p:cNvPr>
          <p:cNvPicPr>
            <a:picLocks noChangeAspect="1"/>
          </p:cNvPicPr>
          <p:nvPr/>
        </p:nvPicPr>
        <p:blipFill>
          <a:blip r:embed="rId4"/>
          <a:stretch>
            <a:fillRect/>
          </a:stretch>
        </p:blipFill>
        <p:spPr>
          <a:xfrm>
            <a:off x="1219200" y="3734561"/>
            <a:ext cx="6172200" cy="2880360"/>
          </a:xfrm>
          <a:prstGeom prst="rect">
            <a:avLst/>
          </a:prstGeom>
        </p:spPr>
      </p:pic>
      <p:sp>
        <p:nvSpPr>
          <p:cNvPr id="3" name="Espace réservé du pied de page 2">
            <a:extLst>
              <a:ext uri="{FF2B5EF4-FFF2-40B4-BE49-F238E27FC236}">
                <a16:creationId xmlns:a16="http://schemas.microsoft.com/office/drawing/2014/main" id="{414F89CF-1B00-BD4A-A8FC-17E89F032894}"/>
              </a:ext>
            </a:extLst>
          </p:cNvPr>
          <p:cNvSpPr>
            <a:spLocks noGrp="1"/>
          </p:cNvSpPr>
          <p:nvPr>
            <p:ph type="ftr" sz="quarter" idx="11"/>
          </p:nvPr>
        </p:nvSpPr>
        <p:spPr>
          <a:xfrm>
            <a:off x="4038600" y="6492875"/>
            <a:ext cx="4114800" cy="365125"/>
          </a:xfrm>
        </p:spPr>
        <p:txBody>
          <a:bodyPr/>
          <a:lstStyle/>
          <a:p>
            <a:r>
              <a:rPr lang="fr-FR" dirty="0"/>
              <a:t>AS CHU - AG 16 décembre 2024</a:t>
            </a:r>
          </a:p>
        </p:txBody>
      </p:sp>
      <p:sp>
        <p:nvSpPr>
          <p:cNvPr id="9" name="Rectangle 8">
            <a:extLst>
              <a:ext uri="{FF2B5EF4-FFF2-40B4-BE49-F238E27FC236}">
                <a16:creationId xmlns:a16="http://schemas.microsoft.com/office/drawing/2014/main" id="{EA6AAA21-9465-B444-851A-747DE9ACD998}"/>
              </a:ext>
            </a:extLst>
          </p:cNvPr>
          <p:cNvSpPr/>
          <p:nvPr/>
        </p:nvSpPr>
        <p:spPr>
          <a:xfrm>
            <a:off x="11441179" y="134292"/>
            <a:ext cx="614271" cy="461665"/>
          </a:xfrm>
          <a:prstGeom prst="rect">
            <a:avLst/>
          </a:prstGeom>
        </p:spPr>
        <p:txBody>
          <a:bodyPr wrap="none">
            <a:spAutoFit/>
          </a:bodyPr>
          <a:lstStyle/>
          <a:p>
            <a:r>
              <a:rPr lang="fr-FR" sz="2400" dirty="0"/>
              <a:t>2/2</a:t>
            </a:r>
          </a:p>
        </p:txBody>
      </p:sp>
    </p:spTree>
    <p:extLst>
      <p:ext uri="{BB962C8B-B14F-4D97-AF65-F5344CB8AC3E}">
        <p14:creationId xmlns:p14="http://schemas.microsoft.com/office/powerpoint/2010/main" val="780584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D91855AE-8D5B-2748-99B2-CF354B065FC5}"/>
              </a:ext>
            </a:extLst>
          </p:cNvPr>
          <p:cNvPicPr>
            <a:picLocks noChangeAspect="1"/>
          </p:cNvPicPr>
          <p:nvPr/>
        </p:nvPicPr>
        <p:blipFill>
          <a:blip r:embed="rId2"/>
          <a:stretch>
            <a:fillRect/>
          </a:stretch>
        </p:blipFill>
        <p:spPr>
          <a:xfrm>
            <a:off x="838200" y="258615"/>
            <a:ext cx="1647371" cy="1538582"/>
          </a:xfrm>
          <a:prstGeom prst="rect">
            <a:avLst/>
          </a:prstGeom>
        </p:spPr>
      </p:pic>
      <p:sp>
        <p:nvSpPr>
          <p:cNvPr id="2" name="Titre 1">
            <a:extLst>
              <a:ext uri="{FF2B5EF4-FFF2-40B4-BE49-F238E27FC236}">
                <a16:creationId xmlns:a16="http://schemas.microsoft.com/office/drawing/2014/main" id="{28F4DB92-BE6B-BC42-8A31-BE1314662FC5}"/>
              </a:ext>
            </a:extLst>
          </p:cNvPr>
          <p:cNvSpPr>
            <a:spLocks noGrp="1"/>
          </p:cNvSpPr>
          <p:nvPr>
            <p:ph type="title"/>
          </p:nvPr>
        </p:nvSpPr>
        <p:spPr>
          <a:xfrm>
            <a:off x="838200" y="365125"/>
            <a:ext cx="10515600" cy="1325563"/>
          </a:xfrm>
        </p:spPr>
        <p:txBody>
          <a:bodyPr/>
          <a:lstStyle/>
          <a:p>
            <a:r>
              <a:rPr lang="fr-FR" dirty="0"/>
              <a:t>										1/2</a:t>
            </a:r>
          </a:p>
        </p:txBody>
      </p:sp>
      <p:pic>
        <p:nvPicPr>
          <p:cNvPr id="5" name="Espace réservé du contenu 4">
            <a:extLst>
              <a:ext uri="{FF2B5EF4-FFF2-40B4-BE49-F238E27FC236}">
                <a16:creationId xmlns:a16="http://schemas.microsoft.com/office/drawing/2014/main" id="{6281B91B-D1DC-6042-9F15-45A223ED11D8}"/>
              </a:ext>
            </a:extLst>
          </p:cNvPr>
          <p:cNvPicPr>
            <a:picLocks noGrp="1" noChangeAspect="1"/>
          </p:cNvPicPr>
          <p:nvPr>
            <p:ph idx="1"/>
          </p:nvPr>
        </p:nvPicPr>
        <p:blipFill rotWithShape="1">
          <a:blip r:embed="rId3"/>
          <a:srcRect t="13009"/>
          <a:stretch/>
        </p:blipFill>
        <p:spPr>
          <a:xfrm>
            <a:off x="2318519" y="1295400"/>
            <a:ext cx="7861826" cy="5486401"/>
          </a:xfrm>
        </p:spPr>
      </p:pic>
      <p:sp>
        <p:nvSpPr>
          <p:cNvPr id="3" name="Espace réservé du pied de page 2">
            <a:extLst>
              <a:ext uri="{FF2B5EF4-FFF2-40B4-BE49-F238E27FC236}">
                <a16:creationId xmlns:a16="http://schemas.microsoft.com/office/drawing/2014/main" id="{C6692171-098B-5C48-AED5-44473A262620}"/>
              </a:ext>
            </a:extLst>
          </p:cNvPr>
          <p:cNvSpPr>
            <a:spLocks noGrp="1"/>
          </p:cNvSpPr>
          <p:nvPr>
            <p:ph type="ftr" sz="quarter" idx="11"/>
          </p:nvPr>
        </p:nvSpPr>
        <p:spPr>
          <a:xfrm>
            <a:off x="4038600" y="6492875"/>
            <a:ext cx="4114800" cy="365125"/>
          </a:xfrm>
        </p:spPr>
        <p:txBody>
          <a:bodyPr/>
          <a:lstStyle/>
          <a:p>
            <a:r>
              <a:rPr lang="fr-FR" dirty="0"/>
              <a:t>AS CHU - AG 16 décembre 2024</a:t>
            </a:r>
          </a:p>
        </p:txBody>
      </p:sp>
    </p:spTree>
    <p:extLst>
      <p:ext uri="{BB962C8B-B14F-4D97-AF65-F5344CB8AC3E}">
        <p14:creationId xmlns:p14="http://schemas.microsoft.com/office/powerpoint/2010/main" val="1230877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D91855AE-8D5B-2748-99B2-CF354B065FC5}"/>
              </a:ext>
            </a:extLst>
          </p:cNvPr>
          <p:cNvPicPr>
            <a:picLocks noChangeAspect="1"/>
          </p:cNvPicPr>
          <p:nvPr/>
        </p:nvPicPr>
        <p:blipFill>
          <a:blip r:embed="rId2"/>
          <a:stretch>
            <a:fillRect/>
          </a:stretch>
        </p:blipFill>
        <p:spPr>
          <a:xfrm>
            <a:off x="838200" y="258615"/>
            <a:ext cx="1647371" cy="1538582"/>
          </a:xfrm>
          <a:prstGeom prst="rect">
            <a:avLst/>
          </a:prstGeom>
        </p:spPr>
      </p:pic>
      <p:sp>
        <p:nvSpPr>
          <p:cNvPr id="2" name="Titre 1">
            <a:extLst>
              <a:ext uri="{FF2B5EF4-FFF2-40B4-BE49-F238E27FC236}">
                <a16:creationId xmlns:a16="http://schemas.microsoft.com/office/drawing/2014/main" id="{28F4DB92-BE6B-BC42-8A31-BE1314662FC5}"/>
              </a:ext>
            </a:extLst>
          </p:cNvPr>
          <p:cNvSpPr>
            <a:spLocks noGrp="1"/>
          </p:cNvSpPr>
          <p:nvPr>
            <p:ph type="title"/>
          </p:nvPr>
        </p:nvSpPr>
        <p:spPr>
          <a:xfrm>
            <a:off x="838200" y="365125"/>
            <a:ext cx="10515600" cy="1325563"/>
          </a:xfrm>
        </p:spPr>
        <p:txBody>
          <a:bodyPr/>
          <a:lstStyle/>
          <a:p>
            <a:r>
              <a:rPr lang="fr-FR" dirty="0"/>
              <a:t>										2/2</a:t>
            </a:r>
          </a:p>
        </p:txBody>
      </p:sp>
      <p:pic>
        <p:nvPicPr>
          <p:cNvPr id="8" name="Espace réservé du contenu 7">
            <a:extLst>
              <a:ext uri="{FF2B5EF4-FFF2-40B4-BE49-F238E27FC236}">
                <a16:creationId xmlns:a16="http://schemas.microsoft.com/office/drawing/2014/main" id="{93E96299-080F-DC47-BA67-130148108FCB}"/>
              </a:ext>
            </a:extLst>
          </p:cNvPr>
          <p:cNvPicPr>
            <a:picLocks noGrp="1" noChangeAspect="1"/>
          </p:cNvPicPr>
          <p:nvPr>
            <p:ph idx="1"/>
          </p:nvPr>
        </p:nvPicPr>
        <p:blipFill>
          <a:blip r:embed="rId3"/>
          <a:stretch>
            <a:fillRect/>
          </a:stretch>
        </p:blipFill>
        <p:spPr>
          <a:xfrm>
            <a:off x="500741" y="2125335"/>
            <a:ext cx="11534103" cy="4449636"/>
          </a:xfrm>
        </p:spPr>
      </p:pic>
      <p:sp>
        <p:nvSpPr>
          <p:cNvPr id="3" name="Espace réservé du pied de page 2">
            <a:extLst>
              <a:ext uri="{FF2B5EF4-FFF2-40B4-BE49-F238E27FC236}">
                <a16:creationId xmlns:a16="http://schemas.microsoft.com/office/drawing/2014/main" id="{BE7D0524-804E-D74C-94CA-7FCB6E3E11D3}"/>
              </a:ext>
            </a:extLst>
          </p:cNvPr>
          <p:cNvSpPr>
            <a:spLocks noGrp="1"/>
          </p:cNvSpPr>
          <p:nvPr>
            <p:ph type="ftr" sz="quarter" idx="11"/>
          </p:nvPr>
        </p:nvSpPr>
        <p:spPr>
          <a:xfrm>
            <a:off x="4038600" y="6392408"/>
            <a:ext cx="4114800" cy="365125"/>
          </a:xfrm>
        </p:spPr>
        <p:txBody>
          <a:bodyPr/>
          <a:lstStyle/>
          <a:p>
            <a:r>
              <a:rPr lang="fr-FR" dirty="0"/>
              <a:t>AS CHU - AG 16 décembre 2024</a:t>
            </a:r>
          </a:p>
        </p:txBody>
      </p:sp>
    </p:spTree>
    <p:extLst>
      <p:ext uri="{BB962C8B-B14F-4D97-AF65-F5344CB8AC3E}">
        <p14:creationId xmlns:p14="http://schemas.microsoft.com/office/powerpoint/2010/main" val="2750467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55BAEC-8AF4-DE40-AF03-545452B79660}"/>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8533C20A-1101-E242-8C1A-6FB535D6DD64}"/>
              </a:ext>
            </a:extLst>
          </p:cNvPr>
          <p:cNvPicPr>
            <a:picLocks noGrp="1" noChangeAspect="1"/>
          </p:cNvPicPr>
          <p:nvPr>
            <p:ph idx="1"/>
          </p:nvPr>
        </p:nvPicPr>
        <p:blipFill>
          <a:blip r:embed="rId2"/>
          <a:stretch>
            <a:fillRect/>
          </a:stretch>
        </p:blipFill>
        <p:spPr>
          <a:xfrm>
            <a:off x="2214101" y="2506662"/>
            <a:ext cx="7763798" cy="4351338"/>
          </a:xfrm>
        </p:spPr>
      </p:pic>
      <p:pic>
        <p:nvPicPr>
          <p:cNvPr id="7" name="Image 6">
            <a:extLst>
              <a:ext uri="{FF2B5EF4-FFF2-40B4-BE49-F238E27FC236}">
                <a16:creationId xmlns:a16="http://schemas.microsoft.com/office/drawing/2014/main" id="{9827C4B3-3004-3B4B-8523-E41A4ED95EA2}"/>
              </a:ext>
            </a:extLst>
          </p:cNvPr>
          <p:cNvPicPr>
            <a:picLocks noChangeAspect="1"/>
          </p:cNvPicPr>
          <p:nvPr/>
        </p:nvPicPr>
        <p:blipFill rotWithShape="1">
          <a:blip r:embed="rId3"/>
          <a:srcRect t="16566" b="23233"/>
          <a:stretch/>
        </p:blipFill>
        <p:spPr>
          <a:xfrm>
            <a:off x="77822" y="365125"/>
            <a:ext cx="12192000" cy="2062263"/>
          </a:xfrm>
          <a:prstGeom prst="rect">
            <a:avLst/>
          </a:prstGeom>
        </p:spPr>
      </p:pic>
      <p:sp>
        <p:nvSpPr>
          <p:cNvPr id="8" name="ZoneTexte 7">
            <a:extLst>
              <a:ext uri="{FF2B5EF4-FFF2-40B4-BE49-F238E27FC236}">
                <a16:creationId xmlns:a16="http://schemas.microsoft.com/office/drawing/2014/main" id="{BBDD3152-54AF-A74B-B8E5-698E64DB6F32}"/>
              </a:ext>
            </a:extLst>
          </p:cNvPr>
          <p:cNvSpPr txBox="1"/>
          <p:nvPr/>
        </p:nvSpPr>
        <p:spPr>
          <a:xfrm>
            <a:off x="10874827" y="1165441"/>
            <a:ext cx="1317173" cy="707886"/>
          </a:xfrm>
          <a:prstGeom prst="rect">
            <a:avLst/>
          </a:prstGeom>
          <a:noFill/>
        </p:spPr>
        <p:txBody>
          <a:bodyPr wrap="square" rtlCol="0">
            <a:spAutoFit/>
          </a:bodyPr>
          <a:lstStyle/>
          <a:p>
            <a:r>
              <a:rPr lang="fr-FR" sz="4000" dirty="0">
                <a:solidFill>
                  <a:srgbClr val="FFFF00"/>
                </a:solidFill>
              </a:rPr>
              <a:t>1/8</a:t>
            </a:r>
          </a:p>
        </p:txBody>
      </p:sp>
      <p:sp>
        <p:nvSpPr>
          <p:cNvPr id="3" name="Espace réservé du pied de page 2">
            <a:extLst>
              <a:ext uri="{FF2B5EF4-FFF2-40B4-BE49-F238E27FC236}">
                <a16:creationId xmlns:a16="http://schemas.microsoft.com/office/drawing/2014/main" id="{C3A33B59-B719-1449-8F3E-3594A6B35518}"/>
              </a:ext>
            </a:extLst>
          </p:cNvPr>
          <p:cNvSpPr>
            <a:spLocks noGrp="1"/>
          </p:cNvSpPr>
          <p:nvPr>
            <p:ph type="ftr" sz="quarter" idx="11"/>
          </p:nvPr>
        </p:nvSpPr>
        <p:spPr>
          <a:xfrm>
            <a:off x="4038600" y="6417995"/>
            <a:ext cx="4114800" cy="365125"/>
          </a:xfrm>
        </p:spPr>
        <p:txBody>
          <a:bodyPr/>
          <a:lstStyle/>
          <a:p>
            <a:r>
              <a:rPr lang="fr-FR" dirty="0"/>
              <a:t>AS CHU - AG 16 décembre 2024</a:t>
            </a:r>
          </a:p>
        </p:txBody>
      </p:sp>
    </p:spTree>
    <p:extLst>
      <p:ext uri="{BB962C8B-B14F-4D97-AF65-F5344CB8AC3E}">
        <p14:creationId xmlns:p14="http://schemas.microsoft.com/office/powerpoint/2010/main" val="2802287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3772B5-878A-5F4C-BBB4-D891C86A4CEA}"/>
              </a:ext>
            </a:extLst>
          </p:cNvPr>
          <p:cNvSpPr>
            <a:spLocks noGrp="1"/>
          </p:cNvSpPr>
          <p:nvPr>
            <p:ph type="title"/>
          </p:nvPr>
        </p:nvSpPr>
        <p:spPr/>
        <p:txBody>
          <a:bodyPr/>
          <a:lstStyle/>
          <a:p>
            <a:endParaRPr lang="fr-FR" dirty="0"/>
          </a:p>
        </p:txBody>
      </p:sp>
      <p:pic>
        <p:nvPicPr>
          <p:cNvPr id="5" name="Espace réservé du contenu 4">
            <a:extLst>
              <a:ext uri="{FF2B5EF4-FFF2-40B4-BE49-F238E27FC236}">
                <a16:creationId xmlns:a16="http://schemas.microsoft.com/office/drawing/2014/main" id="{D205B9ED-F278-3B47-BED2-0439FDF8DC41}"/>
              </a:ext>
            </a:extLst>
          </p:cNvPr>
          <p:cNvPicPr>
            <a:picLocks noGrp="1" noChangeAspect="1"/>
          </p:cNvPicPr>
          <p:nvPr>
            <p:ph idx="1"/>
          </p:nvPr>
        </p:nvPicPr>
        <p:blipFill>
          <a:blip r:embed="rId2"/>
          <a:stretch>
            <a:fillRect/>
          </a:stretch>
        </p:blipFill>
        <p:spPr>
          <a:xfrm>
            <a:off x="1390422" y="1825625"/>
            <a:ext cx="9297841" cy="5032375"/>
          </a:xfrm>
        </p:spPr>
      </p:pic>
      <p:pic>
        <p:nvPicPr>
          <p:cNvPr id="6" name="Image 5">
            <a:extLst>
              <a:ext uri="{FF2B5EF4-FFF2-40B4-BE49-F238E27FC236}">
                <a16:creationId xmlns:a16="http://schemas.microsoft.com/office/drawing/2014/main" id="{DA87DDC1-264F-254D-97E4-B8BC0B44231F}"/>
              </a:ext>
            </a:extLst>
          </p:cNvPr>
          <p:cNvPicPr>
            <a:picLocks noChangeAspect="1"/>
          </p:cNvPicPr>
          <p:nvPr/>
        </p:nvPicPr>
        <p:blipFill rotWithShape="1">
          <a:blip r:embed="rId3"/>
          <a:srcRect t="16566" b="55960"/>
          <a:stretch/>
        </p:blipFill>
        <p:spPr>
          <a:xfrm>
            <a:off x="0" y="557325"/>
            <a:ext cx="12192000" cy="941161"/>
          </a:xfrm>
          <a:prstGeom prst="rect">
            <a:avLst/>
          </a:prstGeom>
        </p:spPr>
      </p:pic>
      <p:sp>
        <p:nvSpPr>
          <p:cNvPr id="7" name="ZoneTexte 6">
            <a:extLst>
              <a:ext uri="{FF2B5EF4-FFF2-40B4-BE49-F238E27FC236}">
                <a16:creationId xmlns:a16="http://schemas.microsoft.com/office/drawing/2014/main" id="{CF59BEE8-3683-9241-B788-80D6309D3C07}"/>
              </a:ext>
            </a:extLst>
          </p:cNvPr>
          <p:cNvSpPr txBox="1"/>
          <p:nvPr/>
        </p:nvSpPr>
        <p:spPr>
          <a:xfrm>
            <a:off x="10874827" y="696328"/>
            <a:ext cx="1317173" cy="707886"/>
          </a:xfrm>
          <a:prstGeom prst="rect">
            <a:avLst/>
          </a:prstGeom>
          <a:noFill/>
        </p:spPr>
        <p:txBody>
          <a:bodyPr wrap="square" rtlCol="0">
            <a:spAutoFit/>
          </a:bodyPr>
          <a:lstStyle/>
          <a:p>
            <a:r>
              <a:rPr lang="fr-FR" sz="4000" dirty="0">
                <a:solidFill>
                  <a:srgbClr val="FFFF00"/>
                </a:solidFill>
              </a:rPr>
              <a:t>2/8</a:t>
            </a:r>
          </a:p>
        </p:txBody>
      </p:sp>
      <p:sp>
        <p:nvSpPr>
          <p:cNvPr id="3" name="Espace réservé du pied de page 2">
            <a:extLst>
              <a:ext uri="{FF2B5EF4-FFF2-40B4-BE49-F238E27FC236}">
                <a16:creationId xmlns:a16="http://schemas.microsoft.com/office/drawing/2014/main" id="{F9ADE05F-A4D1-954F-8B78-602EFDE81708}"/>
              </a:ext>
            </a:extLst>
          </p:cNvPr>
          <p:cNvSpPr>
            <a:spLocks noGrp="1"/>
          </p:cNvSpPr>
          <p:nvPr>
            <p:ph type="ftr" sz="quarter" idx="11"/>
          </p:nvPr>
        </p:nvSpPr>
        <p:spPr/>
        <p:txBody>
          <a:bodyPr/>
          <a:lstStyle/>
          <a:p>
            <a:r>
              <a:rPr lang="fr-FR"/>
              <a:t>AS CHU - AG 16 décembre 2024</a:t>
            </a:r>
          </a:p>
        </p:txBody>
      </p:sp>
    </p:spTree>
    <p:extLst>
      <p:ext uri="{BB962C8B-B14F-4D97-AF65-F5344CB8AC3E}">
        <p14:creationId xmlns:p14="http://schemas.microsoft.com/office/powerpoint/2010/main" val="3741410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4BC1AA-DE70-1E42-89EA-785743E642B5}"/>
              </a:ext>
            </a:extLst>
          </p:cNvPr>
          <p:cNvSpPr>
            <a:spLocks noGrp="1"/>
          </p:cNvSpPr>
          <p:nvPr>
            <p:ph type="title"/>
          </p:nvPr>
        </p:nvSpPr>
        <p:spPr/>
        <p:txBody>
          <a:bodyPr/>
          <a:lstStyle/>
          <a:p>
            <a:endParaRPr lang="fr-FR" dirty="0"/>
          </a:p>
        </p:txBody>
      </p:sp>
      <p:pic>
        <p:nvPicPr>
          <p:cNvPr id="5" name="Espace réservé du contenu 4">
            <a:extLst>
              <a:ext uri="{FF2B5EF4-FFF2-40B4-BE49-F238E27FC236}">
                <a16:creationId xmlns:a16="http://schemas.microsoft.com/office/drawing/2014/main" id="{A3866450-531B-4F4A-B8E5-CF7031CB815B}"/>
              </a:ext>
            </a:extLst>
          </p:cNvPr>
          <p:cNvPicPr>
            <a:picLocks noGrp="1" noChangeAspect="1"/>
          </p:cNvPicPr>
          <p:nvPr>
            <p:ph idx="1"/>
          </p:nvPr>
        </p:nvPicPr>
        <p:blipFill>
          <a:blip r:embed="rId2"/>
          <a:stretch>
            <a:fillRect/>
          </a:stretch>
        </p:blipFill>
        <p:spPr>
          <a:xfrm>
            <a:off x="1383445" y="1204231"/>
            <a:ext cx="9840123" cy="5479598"/>
          </a:xfrm>
        </p:spPr>
      </p:pic>
      <p:pic>
        <p:nvPicPr>
          <p:cNvPr id="6" name="Image 5">
            <a:extLst>
              <a:ext uri="{FF2B5EF4-FFF2-40B4-BE49-F238E27FC236}">
                <a16:creationId xmlns:a16="http://schemas.microsoft.com/office/drawing/2014/main" id="{23926638-9FF7-4D4C-B764-F86973838E7C}"/>
              </a:ext>
            </a:extLst>
          </p:cNvPr>
          <p:cNvPicPr>
            <a:picLocks noChangeAspect="1"/>
          </p:cNvPicPr>
          <p:nvPr/>
        </p:nvPicPr>
        <p:blipFill rotWithShape="1">
          <a:blip r:embed="rId3"/>
          <a:srcRect t="16566" b="55960"/>
          <a:stretch/>
        </p:blipFill>
        <p:spPr>
          <a:xfrm>
            <a:off x="0" y="557325"/>
            <a:ext cx="12192000" cy="941161"/>
          </a:xfrm>
          <a:prstGeom prst="rect">
            <a:avLst/>
          </a:prstGeom>
        </p:spPr>
      </p:pic>
      <p:sp>
        <p:nvSpPr>
          <p:cNvPr id="7" name="ZoneTexte 6">
            <a:extLst>
              <a:ext uri="{FF2B5EF4-FFF2-40B4-BE49-F238E27FC236}">
                <a16:creationId xmlns:a16="http://schemas.microsoft.com/office/drawing/2014/main" id="{B956239B-2E64-7E4D-828D-185907079545}"/>
              </a:ext>
            </a:extLst>
          </p:cNvPr>
          <p:cNvSpPr txBox="1"/>
          <p:nvPr/>
        </p:nvSpPr>
        <p:spPr>
          <a:xfrm>
            <a:off x="10874827" y="696328"/>
            <a:ext cx="1317173" cy="707886"/>
          </a:xfrm>
          <a:prstGeom prst="rect">
            <a:avLst/>
          </a:prstGeom>
          <a:noFill/>
        </p:spPr>
        <p:txBody>
          <a:bodyPr wrap="square" rtlCol="0">
            <a:spAutoFit/>
          </a:bodyPr>
          <a:lstStyle/>
          <a:p>
            <a:r>
              <a:rPr lang="fr-FR" sz="4000" dirty="0">
                <a:solidFill>
                  <a:srgbClr val="FFFF00"/>
                </a:solidFill>
              </a:rPr>
              <a:t>3/8</a:t>
            </a:r>
          </a:p>
        </p:txBody>
      </p:sp>
      <p:sp>
        <p:nvSpPr>
          <p:cNvPr id="3" name="Espace réservé du pied de page 2">
            <a:extLst>
              <a:ext uri="{FF2B5EF4-FFF2-40B4-BE49-F238E27FC236}">
                <a16:creationId xmlns:a16="http://schemas.microsoft.com/office/drawing/2014/main" id="{2C959690-5C58-114D-985B-15811FDAF024}"/>
              </a:ext>
            </a:extLst>
          </p:cNvPr>
          <p:cNvSpPr>
            <a:spLocks noGrp="1"/>
          </p:cNvSpPr>
          <p:nvPr>
            <p:ph type="ftr" sz="quarter" idx="11"/>
          </p:nvPr>
        </p:nvSpPr>
        <p:spPr>
          <a:xfrm>
            <a:off x="4038600" y="6492875"/>
            <a:ext cx="4114800" cy="365125"/>
          </a:xfrm>
        </p:spPr>
        <p:txBody>
          <a:bodyPr/>
          <a:lstStyle/>
          <a:p>
            <a:r>
              <a:rPr lang="fr-FR" dirty="0"/>
              <a:t>AS CHU - AG 16 décembre 2024</a:t>
            </a:r>
          </a:p>
        </p:txBody>
      </p:sp>
    </p:spTree>
    <p:extLst>
      <p:ext uri="{BB962C8B-B14F-4D97-AF65-F5344CB8AC3E}">
        <p14:creationId xmlns:p14="http://schemas.microsoft.com/office/powerpoint/2010/main" val="1779458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37D9A4-CF5B-754A-9198-FA5060099909}"/>
              </a:ext>
            </a:extLst>
          </p:cNvPr>
          <p:cNvSpPr>
            <a:spLocks noGrp="1"/>
          </p:cNvSpPr>
          <p:nvPr>
            <p:ph type="title"/>
          </p:nvPr>
        </p:nvSpPr>
        <p:spPr>
          <a:xfrm>
            <a:off x="838200" y="365125"/>
            <a:ext cx="11212286" cy="1325563"/>
          </a:xfrm>
        </p:spPr>
        <p:txBody>
          <a:bodyPr/>
          <a:lstStyle/>
          <a:p>
            <a:r>
              <a:rPr lang="fr-FR" dirty="0"/>
              <a:t>											</a:t>
            </a:r>
          </a:p>
        </p:txBody>
      </p:sp>
      <p:pic>
        <p:nvPicPr>
          <p:cNvPr id="5" name="Espace réservé du contenu 4">
            <a:extLst>
              <a:ext uri="{FF2B5EF4-FFF2-40B4-BE49-F238E27FC236}">
                <a16:creationId xmlns:a16="http://schemas.microsoft.com/office/drawing/2014/main" id="{02CA1F27-DA6F-3F47-9677-135DEF6A3D68}"/>
              </a:ext>
            </a:extLst>
          </p:cNvPr>
          <p:cNvPicPr>
            <a:picLocks noGrp="1" noChangeAspect="1"/>
          </p:cNvPicPr>
          <p:nvPr>
            <p:ph idx="1"/>
          </p:nvPr>
        </p:nvPicPr>
        <p:blipFill rotWithShape="1">
          <a:blip r:embed="rId2"/>
          <a:srcRect t="18184" r="57274" b="28804"/>
          <a:stretch/>
        </p:blipFill>
        <p:spPr>
          <a:xfrm>
            <a:off x="5627914" y="93781"/>
            <a:ext cx="4572001" cy="941161"/>
          </a:xfrm>
        </p:spPr>
      </p:pic>
      <p:pic>
        <p:nvPicPr>
          <p:cNvPr id="6" name="Image 5">
            <a:extLst>
              <a:ext uri="{FF2B5EF4-FFF2-40B4-BE49-F238E27FC236}">
                <a16:creationId xmlns:a16="http://schemas.microsoft.com/office/drawing/2014/main" id="{33691E53-7715-9D4C-B53C-E61FB5B42D0A}"/>
              </a:ext>
            </a:extLst>
          </p:cNvPr>
          <p:cNvPicPr>
            <a:picLocks noChangeAspect="1"/>
          </p:cNvPicPr>
          <p:nvPr/>
        </p:nvPicPr>
        <p:blipFill rotWithShape="1">
          <a:blip r:embed="rId3"/>
          <a:srcRect t="16566" r="71161" b="55960"/>
          <a:stretch/>
        </p:blipFill>
        <p:spPr>
          <a:xfrm>
            <a:off x="2111828" y="85529"/>
            <a:ext cx="3516086" cy="941161"/>
          </a:xfrm>
          <a:prstGeom prst="rect">
            <a:avLst/>
          </a:prstGeom>
        </p:spPr>
      </p:pic>
      <p:pic>
        <p:nvPicPr>
          <p:cNvPr id="8" name="Image 7">
            <a:extLst>
              <a:ext uri="{FF2B5EF4-FFF2-40B4-BE49-F238E27FC236}">
                <a16:creationId xmlns:a16="http://schemas.microsoft.com/office/drawing/2014/main" id="{B603AEB0-2C2F-B141-B3CD-2D4F11361961}"/>
              </a:ext>
            </a:extLst>
          </p:cNvPr>
          <p:cNvPicPr>
            <a:picLocks noChangeAspect="1"/>
          </p:cNvPicPr>
          <p:nvPr/>
        </p:nvPicPr>
        <p:blipFill rotWithShape="1">
          <a:blip r:embed="rId4"/>
          <a:srcRect t="4257"/>
          <a:stretch/>
        </p:blipFill>
        <p:spPr>
          <a:xfrm>
            <a:off x="838200" y="1035711"/>
            <a:ext cx="11070771" cy="5654165"/>
          </a:xfrm>
          <a:prstGeom prst="rect">
            <a:avLst/>
          </a:prstGeom>
        </p:spPr>
      </p:pic>
      <p:sp>
        <p:nvSpPr>
          <p:cNvPr id="11" name="ZoneTexte 10">
            <a:extLst>
              <a:ext uri="{FF2B5EF4-FFF2-40B4-BE49-F238E27FC236}">
                <a16:creationId xmlns:a16="http://schemas.microsoft.com/office/drawing/2014/main" id="{E8A46EA9-8CA7-F542-BA0D-14C27972FEFD}"/>
              </a:ext>
            </a:extLst>
          </p:cNvPr>
          <p:cNvSpPr txBox="1"/>
          <p:nvPr/>
        </p:nvSpPr>
        <p:spPr>
          <a:xfrm>
            <a:off x="10874827" y="318804"/>
            <a:ext cx="1317173" cy="707886"/>
          </a:xfrm>
          <a:prstGeom prst="rect">
            <a:avLst/>
          </a:prstGeom>
          <a:noFill/>
        </p:spPr>
        <p:txBody>
          <a:bodyPr wrap="square" rtlCol="0">
            <a:spAutoFit/>
          </a:bodyPr>
          <a:lstStyle/>
          <a:p>
            <a:r>
              <a:rPr lang="fr-FR" sz="4000" dirty="0">
                <a:solidFill>
                  <a:srgbClr val="080AFF"/>
                </a:solidFill>
              </a:rPr>
              <a:t>4/8</a:t>
            </a:r>
          </a:p>
        </p:txBody>
      </p:sp>
      <p:sp>
        <p:nvSpPr>
          <p:cNvPr id="3" name="Espace réservé du pied de page 2">
            <a:extLst>
              <a:ext uri="{FF2B5EF4-FFF2-40B4-BE49-F238E27FC236}">
                <a16:creationId xmlns:a16="http://schemas.microsoft.com/office/drawing/2014/main" id="{60A349BA-72C2-5A4E-A05D-680327457856}"/>
              </a:ext>
            </a:extLst>
          </p:cNvPr>
          <p:cNvSpPr>
            <a:spLocks noGrp="1"/>
          </p:cNvSpPr>
          <p:nvPr>
            <p:ph type="ftr" sz="quarter" idx="11"/>
          </p:nvPr>
        </p:nvSpPr>
        <p:spPr/>
        <p:txBody>
          <a:bodyPr/>
          <a:lstStyle/>
          <a:p>
            <a:r>
              <a:rPr lang="fr-FR"/>
              <a:t>AS CHU - AG 16 décembre 2024</a:t>
            </a:r>
          </a:p>
        </p:txBody>
      </p:sp>
    </p:spTree>
    <p:extLst>
      <p:ext uri="{BB962C8B-B14F-4D97-AF65-F5344CB8AC3E}">
        <p14:creationId xmlns:p14="http://schemas.microsoft.com/office/powerpoint/2010/main" val="2499262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37D9A4-CF5B-754A-9198-FA5060099909}"/>
              </a:ext>
            </a:extLst>
          </p:cNvPr>
          <p:cNvSpPr>
            <a:spLocks noGrp="1"/>
          </p:cNvSpPr>
          <p:nvPr>
            <p:ph type="title"/>
          </p:nvPr>
        </p:nvSpPr>
        <p:spPr/>
        <p:txBody>
          <a:bodyPr/>
          <a:lstStyle/>
          <a:p>
            <a:r>
              <a:rPr lang="fr-FR" dirty="0"/>
              <a:t>										</a:t>
            </a:r>
          </a:p>
        </p:txBody>
      </p:sp>
      <p:pic>
        <p:nvPicPr>
          <p:cNvPr id="5" name="Espace réservé du contenu 4">
            <a:extLst>
              <a:ext uri="{FF2B5EF4-FFF2-40B4-BE49-F238E27FC236}">
                <a16:creationId xmlns:a16="http://schemas.microsoft.com/office/drawing/2014/main" id="{02CA1F27-DA6F-3F47-9677-135DEF6A3D68}"/>
              </a:ext>
            </a:extLst>
          </p:cNvPr>
          <p:cNvPicPr>
            <a:picLocks noGrp="1" noChangeAspect="1"/>
          </p:cNvPicPr>
          <p:nvPr>
            <p:ph idx="1"/>
          </p:nvPr>
        </p:nvPicPr>
        <p:blipFill rotWithShape="1">
          <a:blip r:embed="rId2"/>
          <a:srcRect t="18184" r="57274" b="28804"/>
          <a:stretch/>
        </p:blipFill>
        <p:spPr>
          <a:xfrm>
            <a:off x="5627914" y="93781"/>
            <a:ext cx="4572001" cy="941161"/>
          </a:xfrm>
        </p:spPr>
      </p:pic>
      <p:pic>
        <p:nvPicPr>
          <p:cNvPr id="6" name="Image 5">
            <a:extLst>
              <a:ext uri="{FF2B5EF4-FFF2-40B4-BE49-F238E27FC236}">
                <a16:creationId xmlns:a16="http://schemas.microsoft.com/office/drawing/2014/main" id="{33691E53-7715-9D4C-B53C-E61FB5B42D0A}"/>
              </a:ext>
            </a:extLst>
          </p:cNvPr>
          <p:cNvPicPr>
            <a:picLocks noChangeAspect="1"/>
          </p:cNvPicPr>
          <p:nvPr/>
        </p:nvPicPr>
        <p:blipFill rotWithShape="1">
          <a:blip r:embed="rId3"/>
          <a:srcRect t="16566" r="71161" b="55960"/>
          <a:stretch/>
        </p:blipFill>
        <p:spPr>
          <a:xfrm>
            <a:off x="2111828" y="85529"/>
            <a:ext cx="3516086" cy="941161"/>
          </a:xfrm>
          <a:prstGeom prst="rect">
            <a:avLst/>
          </a:prstGeom>
        </p:spPr>
      </p:pic>
      <p:pic>
        <p:nvPicPr>
          <p:cNvPr id="8" name="Image 7">
            <a:extLst>
              <a:ext uri="{FF2B5EF4-FFF2-40B4-BE49-F238E27FC236}">
                <a16:creationId xmlns:a16="http://schemas.microsoft.com/office/drawing/2014/main" id="{B603AEB0-2C2F-B141-B3CD-2D4F11361961}"/>
              </a:ext>
            </a:extLst>
          </p:cNvPr>
          <p:cNvPicPr>
            <a:picLocks noChangeAspect="1"/>
          </p:cNvPicPr>
          <p:nvPr/>
        </p:nvPicPr>
        <p:blipFill rotWithShape="1">
          <a:blip r:embed="rId4"/>
          <a:srcRect t="4257"/>
          <a:stretch/>
        </p:blipFill>
        <p:spPr>
          <a:xfrm>
            <a:off x="838200" y="1035711"/>
            <a:ext cx="11070771" cy="5654165"/>
          </a:xfrm>
          <a:prstGeom prst="rect">
            <a:avLst/>
          </a:prstGeom>
        </p:spPr>
      </p:pic>
      <p:pic>
        <p:nvPicPr>
          <p:cNvPr id="4" name="Image 3">
            <a:extLst>
              <a:ext uri="{FF2B5EF4-FFF2-40B4-BE49-F238E27FC236}">
                <a16:creationId xmlns:a16="http://schemas.microsoft.com/office/drawing/2014/main" id="{3C578362-6C06-9242-85F5-8D2840BE2CBD}"/>
              </a:ext>
            </a:extLst>
          </p:cNvPr>
          <p:cNvPicPr>
            <a:picLocks noChangeAspect="1"/>
          </p:cNvPicPr>
          <p:nvPr/>
        </p:nvPicPr>
        <p:blipFill>
          <a:blip r:embed="rId5"/>
          <a:stretch>
            <a:fillRect/>
          </a:stretch>
        </p:blipFill>
        <p:spPr>
          <a:xfrm>
            <a:off x="0" y="1488527"/>
            <a:ext cx="12192000" cy="5403511"/>
          </a:xfrm>
          <a:prstGeom prst="rect">
            <a:avLst/>
          </a:prstGeom>
        </p:spPr>
      </p:pic>
      <p:sp>
        <p:nvSpPr>
          <p:cNvPr id="10" name="ZoneTexte 9">
            <a:extLst>
              <a:ext uri="{FF2B5EF4-FFF2-40B4-BE49-F238E27FC236}">
                <a16:creationId xmlns:a16="http://schemas.microsoft.com/office/drawing/2014/main" id="{0C457C38-6D83-D049-B25E-E1A49AD60FDA}"/>
              </a:ext>
            </a:extLst>
          </p:cNvPr>
          <p:cNvSpPr txBox="1"/>
          <p:nvPr/>
        </p:nvSpPr>
        <p:spPr>
          <a:xfrm>
            <a:off x="10874827" y="249729"/>
            <a:ext cx="1317173" cy="707886"/>
          </a:xfrm>
          <a:prstGeom prst="rect">
            <a:avLst/>
          </a:prstGeom>
          <a:noFill/>
        </p:spPr>
        <p:txBody>
          <a:bodyPr wrap="square" rtlCol="0">
            <a:spAutoFit/>
          </a:bodyPr>
          <a:lstStyle/>
          <a:p>
            <a:r>
              <a:rPr lang="fr-FR" sz="4000" dirty="0">
                <a:solidFill>
                  <a:srgbClr val="080AFF"/>
                </a:solidFill>
              </a:rPr>
              <a:t>5/8</a:t>
            </a:r>
          </a:p>
        </p:txBody>
      </p:sp>
      <p:sp>
        <p:nvSpPr>
          <p:cNvPr id="3" name="Espace réservé du pied de page 2">
            <a:extLst>
              <a:ext uri="{FF2B5EF4-FFF2-40B4-BE49-F238E27FC236}">
                <a16:creationId xmlns:a16="http://schemas.microsoft.com/office/drawing/2014/main" id="{D6DFFC44-BF73-854C-9207-46968FEC7FF4}"/>
              </a:ext>
            </a:extLst>
          </p:cNvPr>
          <p:cNvSpPr>
            <a:spLocks noGrp="1"/>
          </p:cNvSpPr>
          <p:nvPr>
            <p:ph type="ftr" sz="quarter" idx="11"/>
          </p:nvPr>
        </p:nvSpPr>
        <p:spPr/>
        <p:txBody>
          <a:bodyPr/>
          <a:lstStyle/>
          <a:p>
            <a:r>
              <a:rPr lang="fr-FR"/>
              <a:t>AS CHU - AG 16 décembre 2024</a:t>
            </a:r>
          </a:p>
        </p:txBody>
      </p:sp>
    </p:spTree>
    <p:extLst>
      <p:ext uri="{BB962C8B-B14F-4D97-AF65-F5344CB8AC3E}">
        <p14:creationId xmlns:p14="http://schemas.microsoft.com/office/powerpoint/2010/main" val="2981521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02CA1F27-DA6F-3F47-9677-135DEF6A3D68}"/>
              </a:ext>
            </a:extLst>
          </p:cNvPr>
          <p:cNvPicPr>
            <a:picLocks noGrp="1" noChangeAspect="1"/>
          </p:cNvPicPr>
          <p:nvPr>
            <p:ph idx="1"/>
          </p:nvPr>
        </p:nvPicPr>
        <p:blipFill rotWithShape="1">
          <a:blip r:embed="rId2"/>
          <a:srcRect t="18184" r="57274" b="28804"/>
          <a:stretch/>
        </p:blipFill>
        <p:spPr>
          <a:xfrm>
            <a:off x="5627914" y="93781"/>
            <a:ext cx="4572001" cy="941161"/>
          </a:xfrm>
        </p:spPr>
      </p:pic>
      <p:pic>
        <p:nvPicPr>
          <p:cNvPr id="6" name="Image 5">
            <a:extLst>
              <a:ext uri="{FF2B5EF4-FFF2-40B4-BE49-F238E27FC236}">
                <a16:creationId xmlns:a16="http://schemas.microsoft.com/office/drawing/2014/main" id="{33691E53-7715-9D4C-B53C-E61FB5B42D0A}"/>
              </a:ext>
            </a:extLst>
          </p:cNvPr>
          <p:cNvPicPr>
            <a:picLocks noChangeAspect="1"/>
          </p:cNvPicPr>
          <p:nvPr/>
        </p:nvPicPr>
        <p:blipFill rotWithShape="1">
          <a:blip r:embed="rId3"/>
          <a:srcRect t="16566" r="71161" b="55960"/>
          <a:stretch/>
        </p:blipFill>
        <p:spPr>
          <a:xfrm>
            <a:off x="2111828" y="85529"/>
            <a:ext cx="3516086" cy="941161"/>
          </a:xfrm>
          <a:prstGeom prst="rect">
            <a:avLst/>
          </a:prstGeom>
        </p:spPr>
      </p:pic>
      <p:pic>
        <p:nvPicPr>
          <p:cNvPr id="10" name="Image 9">
            <a:extLst>
              <a:ext uri="{FF2B5EF4-FFF2-40B4-BE49-F238E27FC236}">
                <a16:creationId xmlns:a16="http://schemas.microsoft.com/office/drawing/2014/main" id="{A439BDCA-A223-EB46-B6C9-C40E94D7D839}"/>
              </a:ext>
            </a:extLst>
          </p:cNvPr>
          <p:cNvPicPr>
            <a:picLocks noChangeAspect="1"/>
          </p:cNvPicPr>
          <p:nvPr/>
        </p:nvPicPr>
        <p:blipFill>
          <a:blip r:embed="rId4"/>
          <a:stretch>
            <a:fillRect/>
          </a:stretch>
        </p:blipFill>
        <p:spPr>
          <a:xfrm>
            <a:off x="-1" y="1314537"/>
            <a:ext cx="12960229" cy="5053605"/>
          </a:xfrm>
          <a:prstGeom prst="rect">
            <a:avLst/>
          </a:prstGeom>
        </p:spPr>
      </p:pic>
      <p:sp>
        <p:nvSpPr>
          <p:cNvPr id="11" name="ZoneTexte 10">
            <a:extLst>
              <a:ext uri="{FF2B5EF4-FFF2-40B4-BE49-F238E27FC236}">
                <a16:creationId xmlns:a16="http://schemas.microsoft.com/office/drawing/2014/main" id="{D439501E-89BC-A247-B66C-89918826BE65}"/>
              </a:ext>
            </a:extLst>
          </p:cNvPr>
          <p:cNvSpPr txBox="1"/>
          <p:nvPr/>
        </p:nvSpPr>
        <p:spPr>
          <a:xfrm>
            <a:off x="10804070" y="318804"/>
            <a:ext cx="1317173" cy="707886"/>
          </a:xfrm>
          <a:prstGeom prst="rect">
            <a:avLst/>
          </a:prstGeom>
          <a:noFill/>
        </p:spPr>
        <p:txBody>
          <a:bodyPr wrap="square" rtlCol="0">
            <a:spAutoFit/>
          </a:bodyPr>
          <a:lstStyle/>
          <a:p>
            <a:r>
              <a:rPr lang="fr-FR" sz="4000" dirty="0">
                <a:solidFill>
                  <a:srgbClr val="080AFF"/>
                </a:solidFill>
              </a:rPr>
              <a:t>6/8</a:t>
            </a:r>
          </a:p>
        </p:txBody>
      </p:sp>
      <p:sp>
        <p:nvSpPr>
          <p:cNvPr id="3" name="Espace réservé du pied de page 2">
            <a:extLst>
              <a:ext uri="{FF2B5EF4-FFF2-40B4-BE49-F238E27FC236}">
                <a16:creationId xmlns:a16="http://schemas.microsoft.com/office/drawing/2014/main" id="{2075C216-D880-0F4F-8D62-4F5917EA9EC8}"/>
              </a:ext>
            </a:extLst>
          </p:cNvPr>
          <p:cNvSpPr>
            <a:spLocks noGrp="1"/>
          </p:cNvSpPr>
          <p:nvPr>
            <p:ph type="ftr" sz="quarter" idx="11"/>
          </p:nvPr>
        </p:nvSpPr>
        <p:spPr/>
        <p:txBody>
          <a:bodyPr/>
          <a:lstStyle/>
          <a:p>
            <a:r>
              <a:rPr lang="fr-FR"/>
              <a:t>AS CHU - AG 16 décembre 2024</a:t>
            </a:r>
          </a:p>
        </p:txBody>
      </p:sp>
    </p:spTree>
    <p:extLst>
      <p:ext uri="{BB962C8B-B14F-4D97-AF65-F5344CB8AC3E}">
        <p14:creationId xmlns:p14="http://schemas.microsoft.com/office/powerpoint/2010/main" val="1611236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02CA1F27-DA6F-3F47-9677-135DEF6A3D68}"/>
              </a:ext>
            </a:extLst>
          </p:cNvPr>
          <p:cNvPicPr>
            <a:picLocks noGrp="1" noChangeAspect="1"/>
          </p:cNvPicPr>
          <p:nvPr>
            <p:ph idx="1"/>
          </p:nvPr>
        </p:nvPicPr>
        <p:blipFill rotWithShape="1">
          <a:blip r:embed="rId2"/>
          <a:srcRect t="18184" r="57274" b="28804"/>
          <a:stretch/>
        </p:blipFill>
        <p:spPr>
          <a:xfrm>
            <a:off x="5627914" y="93781"/>
            <a:ext cx="4572001" cy="941161"/>
          </a:xfrm>
        </p:spPr>
      </p:pic>
      <p:pic>
        <p:nvPicPr>
          <p:cNvPr id="6" name="Image 5">
            <a:extLst>
              <a:ext uri="{FF2B5EF4-FFF2-40B4-BE49-F238E27FC236}">
                <a16:creationId xmlns:a16="http://schemas.microsoft.com/office/drawing/2014/main" id="{33691E53-7715-9D4C-B53C-E61FB5B42D0A}"/>
              </a:ext>
            </a:extLst>
          </p:cNvPr>
          <p:cNvPicPr>
            <a:picLocks noChangeAspect="1"/>
          </p:cNvPicPr>
          <p:nvPr/>
        </p:nvPicPr>
        <p:blipFill rotWithShape="1">
          <a:blip r:embed="rId3"/>
          <a:srcRect t="16566" r="71161" b="55960"/>
          <a:stretch/>
        </p:blipFill>
        <p:spPr>
          <a:xfrm>
            <a:off x="2111828" y="85529"/>
            <a:ext cx="3516086" cy="941161"/>
          </a:xfrm>
          <a:prstGeom prst="rect">
            <a:avLst/>
          </a:prstGeom>
        </p:spPr>
      </p:pic>
      <p:pic>
        <p:nvPicPr>
          <p:cNvPr id="4" name="Image 3">
            <a:extLst>
              <a:ext uri="{FF2B5EF4-FFF2-40B4-BE49-F238E27FC236}">
                <a16:creationId xmlns:a16="http://schemas.microsoft.com/office/drawing/2014/main" id="{5C54C30C-F6AC-474B-9562-FA401BD1976E}"/>
              </a:ext>
            </a:extLst>
          </p:cNvPr>
          <p:cNvPicPr>
            <a:picLocks noChangeAspect="1"/>
          </p:cNvPicPr>
          <p:nvPr/>
        </p:nvPicPr>
        <p:blipFill>
          <a:blip r:embed="rId4"/>
          <a:stretch>
            <a:fillRect/>
          </a:stretch>
        </p:blipFill>
        <p:spPr>
          <a:xfrm>
            <a:off x="381000" y="1314538"/>
            <a:ext cx="12192000" cy="5342562"/>
          </a:xfrm>
          <a:prstGeom prst="rect">
            <a:avLst/>
          </a:prstGeom>
        </p:spPr>
      </p:pic>
      <p:sp>
        <p:nvSpPr>
          <p:cNvPr id="8" name="ZoneTexte 7">
            <a:extLst>
              <a:ext uri="{FF2B5EF4-FFF2-40B4-BE49-F238E27FC236}">
                <a16:creationId xmlns:a16="http://schemas.microsoft.com/office/drawing/2014/main" id="{58AEDBCA-5181-474A-87D7-A94A58029F45}"/>
              </a:ext>
            </a:extLst>
          </p:cNvPr>
          <p:cNvSpPr txBox="1"/>
          <p:nvPr/>
        </p:nvSpPr>
        <p:spPr>
          <a:xfrm>
            <a:off x="10804070" y="318804"/>
            <a:ext cx="1317173" cy="707886"/>
          </a:xfrm>
          <a:prstGeom prst="rect">
            <a:avLst/>
          </a:prstGeom>
          <a:noFill/>
        </p:spPr>
        <p:txBody>
          <a:bodyPr wrap="square" rtlCol="0">
            <a:spAutoFit/>
          </a:bodyPr>
          <a:lstStyle/>
          <a:p>
            <a:r>
              <a:rPr lang="fr-FR" sz="4000" dirty="0">
                <a:solidFill>
                  <a:srgbClr val="080AFF"/>
                </a:solidFill>
              </a:rPr>
              <a:t>7/8</a:t>
            </a:r>
          </a:p>
        </p:txBody>
      </p:sp>
      <p:sp>
        <p:nvSpPr>
          <p:cNvPr id="3" name="Espace réservé du pied de page 2">
            <a:extLst>
              <a:ext uri="{FF2B5EF4-FFF2-40B4-BE49-F238E27FC236}">
                <a16:creationId xmlns:a16="http://schemas.microsoft.com/office/drawing/2014/main" id="{991DF39C-AE2D-EB46-A3F9-D0299AD67BC4}"/>
              </a:ext>
            </a:extLst>
          </p:cNvPr>
          <p:cNvSpPr>
            <a:spLocks noGrp="1"/>
          </p:cNvSpPr>
          <p:nvPr>
            <p:ph type="ftr" sz="quarter" idx="11"/>
          </p:nvPr>
        </p:nvSpPr>
        <p:spPr/>
        <p:txBody>
          <a:bodyPr/>
          <a:lstStyle/>
          <a:p>
            <a:r>
              <a:rPr lang="fr-FR"/>
              <a:t>AS CHU - AG 16 décembre 2024</a:t>
            </a:r>
          </a:p>
        </p:txBody>
      </p:sp>
    </p:spTree>
    <p:extLst>
      <p:ext uri="{BB962C8B-B14F-4D97-AF65-F5344CB8AC3E}">
        <p14:creationId xmlns:p14="http://schemas.microsoft.com/office/powerpoint/2010/main" val="2942146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A02DA1-2FA0-974B-A488-333E5B97EA8E}"/>
              </a:ext>
            </a:extLst>
          </p:cNvPr>
          <p:cNvSpPr>
            <a:spLocks noGrp="1"/>
          </p:cNvSpPr>
          <p:nvPr>
            <p:ph type="title"/>
          </p:nvPr>
        </p:nvSpPr>
        <p:spPr>
          <a:xfrm>
            <a:off x="685800" y="2505308"/>
            <a:ext cx="10131425" cy="1456267"/>
          </a:xfrm>
        </p:spPr>
        <p:txBody>
          <a:bodyPr>
            <a:normAutofit fontScale="90000"/>
          </a:bodyPr>
          <a:lstStyle/>
          <a:p>
            <a:r>
              <a:rPr lang="fr-FR" sz="1600" cap="small" dirty="0">
                <a:latin typeface="+mn-lt"/>
              </a:rPr>
              <a:t>14 membres présents, </a:t>
            </a:r>
            <a:r>
              <a:rPr lang="fr-FR" sz="1600" cap="small">
                <a:latin typeface="+mn-lt"/>
              </a:rPr>
              <a:t>7 procurations</a:t>
            </a:r>
            <a:br>
              <a:rPr lang="fr-FR" sz="2200" cap="small" dirty="0">
                <a:latin typeface="+mn-lt"/>
              </a:rPr>
            </a:br>
            <a:br>
              <a:rPr lang="fr-FR" dirty="0"/>
            </a:br>
            <a:r>
              <a:rPr lang="fr-FR" dirty="0"/>
              <a:t>1- RAPPORT MORAL DU </a:t>
            </a:r>
            <a:r>
              <a:rPr lang="fr-FR" dirty="0" err="1"/>
              <a:t>prÉsident</a:t>
            </a:r>
            <a:br>
              <a:rPr lang="fr-FR" dirty="0"/>
            </a:br>
            <a:r>
              <a:rPr lang="fr-FR" dirty="0"/>
              <a:t>	</a:t>
            </a:r>
            <a:r>
              <a:rPr lang="fr-FR" sz="2200" dirty="0"/>
              <a:t>Compte-rendu des CA : </a:t>
            </a:r>
            <a:br>
              <a:rPr lang="fr-FR" sz="2200" dirty="0"/>
            </a:br>
            <a:r>
              <a:rPr lang="fr-FR" sz="2200" dirty="0"/>
              <a:t>		Evolution du Nb ADHERENTS</a:t>
            </a:r>
            <a:br>
              <a:rPr lang="fr-FR" sz="2200" dirty="0"/>
            </a:br>
            <a:r>
              <a:rPr lang="fr-FR" sz="2200" dirty="0"/>
              <a:t>		Octobre rose </a:t>
            </a:r>
            <a:br>
              <a:rPr lang="fr-FR" sz="2200" dirty="0"/>
            </a:br>
            <a:r>
              <a:rPr lang="fr-FR" sz="2200" dirty="0"/>
              <a:t>		Site internet</a:t>
            </a:r>
            <a:br>
              <a:rPr lang="fr-FR" sz="2200" dirty="0"/>
            </a:br>
            <a:r>
              <a:rPr lang="fr-FR" sz="2200" dirty="0"/>
              <a:t>		</a:t>
            </a:r>
            <a:br>
              <a:rPr lang="fr-FR" dirty="0"/>
            </a:br>
            <a:r>
              <a:rPr lang="fr-FR" dirty="0"/>
              <a:t>2 - BILAN FINANCIER</a:t>
            </a:r>
            <a:br>
              <a:rPr lang="fr-FR" dirty="0"/>
            </a:br>
            <a:br>
              <a:rPr lang="fr-FR" dirty="0"/>
            </a:br>
            <a:r>
              <a:rPr lang="fr-FR" dirty="0"/>
              <a:t>3 - </a:t>
            </a:r>
            <a:r>
              <a:rPr lang="fr-FR" dirty="0" err="1"/>
              <a:t>RAPPoRT</a:t>
            </a:r>
            <a:r>
              <a:rPr lang="fr-FR" dirty="0"/>
              <a:t> DES SECTIONS</a:t>
            </a:r>
            <a:br>
              <a:rPr lang="fr-FR" dirty="0"/>
            </a:br>
            <a:br>
              <a:rPr lang="fr-FR" dirty="0"/>
            </a:br>
            <a:r>
              <a:rPr lang="fr-FR" dirty="0"/>
              <a:t>4 - ÉLECTION DU BUREAU</a:t>
            </a:r>
          </a:p>
        </p:txBody>
      </p:sp>
      <p:sp>
        <p:nvSpPr>
          <p:cNvPr id="4" name="Espace réservé du pied de page 3">
            <a:extLst>
              <a:ext uri="{FF2B5EF4-FFF2-40B4-BE49-F238E27FC236}">
                <a16:creationId xmlns:a16="http://schemas.microsoft.com/office/drawing/2014/main" id="{612D821E-9C97-8247-9731-8A6B3DB46F25}"/>
              </a:ext>
            </a:extLst>
          </p:cNvPr>
          <p:cNvSpPr>
            <a:spLocks noGrp="1"/>
          </p:cNvSpPr>
          <p:nvPr>
            <p:ph type="ftr" sz="quarter" idx="11"/>
          </p:nvPr>
        </p:nvSpPr>
        <p:spPr>
          <a:xfrm>
            <a:off x="685800" y="6194666"/>
            <a:ext cx="7827659" cy="377825"/>
          </a:xfrm>
        </p:spPr>
        <p:txBody>
          <a:bodyPr/>
          <a:lstStyle/>
          <a:p>
            <a:r>
              <a:rPr lang="fr-FR" dirty="0"/>
              <a:t>AG ASCHU 16 décembre 2024</a:t>
            </a:r>
            <a:endParaRPr lang="en-US" dirty="0"/>
          </a:p>
        </p:txBody>
      </p:sp>
    </p:spTree>
    <p:extLst>
      <p:ext uri="{BB962C8B-B14F-4D97-AF65-F5344CB8AC3E}">
        <p14:creationId xmlns:p14="http://schemas.microsoft.com/office/powerpoint/2010/main" val="4074767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02CA1F27-DA6F-3F47-9677-135DEF6A3D68}"/>
              </a:ext>
            </a:extLst>
          </p:cNvPr>
          <p:cNvPicPr>
            <a:picLocks noGrp="1" noChangeAspect="1"/>
          </p:cNvPicPr>
          <p:nvPr>
            <p:ph idx="1"/>
          </p:nvPr>
        </p:nvPicPr>
        <p:blipFill rotWithShape="1">
          <a:blip r:embed="rId2"/>
          <a:srcRect t="18184" r="57274" b="28804"/>
          <a:stretch/>
        </p:blipFill>
        <p:spPr>
          <a:xfrm>
            <a:off x="5627914" y="93781"/>
            <a:ext cx="4572001" cy="941161"/>
          </a:xfrm>
        </p:spPr>
      </p:pic>
      <p:pic>
        <p:nvPicPr>
          <p:cNvPr id="6" name="Image 5">
            <a:extLst>
              <a:ext uri="{FF2B5EF4-FFF2-40B4-BE49-F238E27FC236}">
                <a16:creationId xmlns:a16="http://schemas.microsoft.com/office/drawing/2014/main" id="{33691E53-7715-9D4C-B53C-E61FB5B42D0A}"/>
              </a:ext>
            </a:extLst>
          </p:cNvPr>
          <p:cNvPicPr>
            <a:picLocks noChangeAspect="1"/>
          </p:cNvPicPr>
          <p:nvPr/>
        </p:nvPicPr>
        <p:blipFill rotWithShape="1">
          <a:blip r:embed="rId3"/>
          <a:srcRect t="16566" r="71161" b="55960"/>
          <a:stretch/>
        </p:blipFill>
        <p:spPr>
          <a:xfrm>
            <a:off x="2111828" y="85529"/>
            <a:ext cx="3516086" cy="941161"/>
          </a:xfrm>
          <a:prstGeom prst="rect">
            <a:avLst/>
          </a:prstGeom>
        </p:spPr>
      </p:pic>
      <p:pic>
        <p:nvPicPr>
          <p:cNvPr id="7" name="Image 6">
            <a:extLst>
              <a:ext uri="{FF2B5EF4-FFF2-40B4-BE49-F238E27FC236}">
                <a16:creationId xmlns:a16="http://schemas.microsoft.com/office/drawing/2014/main" id="{5F64E0C0-B171-FA41-AC08-328BCBD19229}"/>
              </a:ext>
            </a:extLst>
          </p:cNvPr>
          <p:cNvPicPr>
            <a:picLocks noChangeAspect="1"/>
          </p:cNvPicPr>
          <p:nvPr/>
        </p:nvPicPr>
        <p:blipFill>
          <a:blip r:embed="rId4"/>
          <a:stretch>
            <a:fillRect/>
          </a:stretch>
        </p:blipFill>
        <p:spPr>
          <a:xfrm>
            <a:off x="1649186" y="1043194"/>
            <a:ext cx="8893628" cy="4733363"/>
          </a:xfrm>
          <a:prstGeom prst="rect">
            <a:avLst/>
          </a:prstGeom>
        </p:spPr>
      </p:pic>
      <p:sp>
        <p:nvSpPr>
          <p:cNvPr id="8" name="Titre 7">
            <a:extLst>
              <a:ext uri="{FF2B5EF4-FFF2-40B4-BE49-F238E27FC236}">
                <a16:creationId xmlns:a16="http://schemas.microsoft.com/office/drawing/2014/main" id="{EAF01DED-9B97-F742-A864-5976CADDF83E}"/>
              </a:ext>
            </a:extLst>
          </p:cNvPr>
          <p:cNvSpPr txBox="1">
            <a:spLocks noGrp="1"/>
          </p:cNvSpPr>
          <p:nvPr>
            <p:ph type="title"/>
          </p:nvPr>
        </p:nvSpPr>
        <p:spPr>
          <a:xfrm>
            <a:off x="838200" y="704741"/>
            <a:ext cx="10515600" cy="646331"/>
          </a:xfrm>
          <a:prstGeom prst="rect">
            <a:avLst/>
          </a:prstGeom>
          <a:noFill/>
        </p:spPr>
        <p:txBody>
          <a:bodyPr wrap="square" rtlCol="0">
            <a:spAutoFit/>
          </a:bodyPr>
          <a:lstStyle/>
          <a:p>
            <a:r>
              <a:rPr lang="fr-FR" sz="4000" dirty="0">
                <a:solidFill>
                  <a:srgbClr val="080AFF"/>
                </a:solidFill>
              </a:rPr>
              <a:t>											</a:t>
            </a:r>
          </a:p>
        </p:txBody>
      </p:sp>
      <p:sp>
        <p:nvSpPr>
          <p:cNvPr id="9" name="ZoneTexte 8">
            <a:extLst>
              <a:ext uri="{FF2B5EF4-FFF2-40B4-BE49-F238E27FC236}">
                <a16:creationId xmlns:a16="http://schemas.microsoft.com/office/drawing/2014/main" id="{050CCF17-D2B8-EA42-9F04-92AB76DBF03A}"/>
              </a:ext>
            </a:extLst>
          </p:cNvPr>
          <p:cNvSpPr txBox="1"/>
          <p:nvPr/>
        </p:nvSpPr>
        <p:spPr>
          <a:xfrm>
            <a:off x="10804070" y="318804"/>
            <a:ext cx="1317173" cy="707886"/>
          </a:xfrm>
          <a:prstGeom prst="rect">
            <a:avLst/>
          </a:prstGeom>
          <a:noFill/>
        </p:spPr>
        <p:txBody>
          <a:bodyPr wrap="square" rtlCol="0">
            <a:spAutoFit/>
          </a:bodyPr>
          <a:lstStyle/>
          <a:p>
            <a:r>
              <a:rPr lang="fr-FR" sz="4000" dirty="0">
                <a:solidFill>
                  <a:srgbClr val="080AFF"/>
                </a:solidFill>
              </a:rPr>
              <a:t>8/8</a:t>
            </a:r>
          </a:p>
        </p:txBody>
      </p:sp>
      <p:sp>
        <p:nvSpPr>
          <p:cNvPr id="2" name="Espace réservé du pied de page 1">
            <a:extLst>
              <a:ext uri="{FF2B5EF4-FFF2-40B4-BE49-F238E27FC236}">
                <a16:creationId xmlns:a16="http://schemas.microsoft.com/office/drawing/2014/main" id="{59A069B3-22B4-BE44-89B0-B0239CA2B044}"/>
              </a:ext>
            </a:extLst>
          </p:cNvPr>
          <p:cNvSpPr>
            <a:spLocks noGrp="1"/>
          </p:cNvSpPr>
          <p:nvPr>
            <p:ph type="ftr" sz="quarter" idx="11"/>
          </p:nvPr>
        </p:nvSpPr>
        <p:spPr>
          <a:xfrm>
            <a:off x="457199" y="5950169"/>
            <a:ext cx="11005457" cy="377825"/>
          </a:xfrm>
        </p:spPr>
        <p:txBody>
          <a:bodyPr/>
          <a:lstStyle/>
          <a:p>
            <a:r>
              <a:rPr lang="fr-FR" sz="2000" dirty="0"/>
              <a:t>Les 3 devis seront analysés par Thierry PELCE pour choix et validation lors du CA du 23 janvier 2025</a:t>
            </a:r>
          </a:p>
        </p:txBody>
      </p:sp>
    </p:spTree>
    <p:extLst>
      <p:ext uri="{BB962C8B-B14F-4D97-AF65-F5344CB8AC3E}">
        <p14:creationId xmlns:p14="http://schemas.microsoft.com/office/powerpoint/2010/main" val="787207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5459" y="1122555"/>
            <a:ext cx="5675810" cy="6457406"/>
          </a:xfrm>
        </p:spPr>
        <p:txBody>
          <a:bodyPr>
            <a:normAutofit/>
          </a:bodyPr>
          <a:lstStyle/>
          <a:p>
            <a:pPr marL="0" indent="0">
              <a:buNone/>
            </a:pPr>
            <a:r>
              <a:rPr lang="fr-FR" dirty="0"/>
              <a:t>             </a:t>
            </a:r>
          </a:p>
          <a:p>
            <a:r>
              <a:rPr lang="fr-FR" b="1" i="1" dirty="0"/>
              <a:t>Recettes</a:t>
            </a:r>
            <a:endParaRPr lang="fr-FR" dirty="0"/>
          </a:p>
          <a:p>
            <a:r>
              <a:rPr lang="fr-FR" dirty="0"/>
              <a:t>Cotisation </a:t>
            </a:r>
            <a:r>
              <a:rPr lang="fr-FR" dirty="0" err="1"/>
              <a:t>aschu</a:t>
            </a:r>
            <a:r>
              <a:rPr lang="fr-FR" dirty="0"/>
              <a:t> par adhérents: 5 355€ soit 12€ pour personnel chu et 15 € pour externes</a:t>
            </a:r>
          </a:p>
          <a:p>
            <a:r>
              <a:rPr lang="fr-FR" dirty="0"/>
              <a:t>Subventions :</a:t>
            </a:r>
            <a:br>
              <a:rPr lang="fr-FR" dirty="0"/>
            </a:br>
            <a:r>
              <a:rPr lang="fr-FR" dirty="0"/>
              <a:t>-chu 7200€</a:t>
            </a:r>
          </a:p>
          <a:p>
            <a:r>
              <a:rPr lang="fr-FR" dirty="0"/>
              <a:t>-MACSF 1000€</a:t>
            </a:r>
          </a:p>
          <a:p>
            <a:r>
              <a:rPr lang="fr-FR" dirty="0"/>
              <a:t>-intérêt : 15€</a:t>
            </a:r>
          </a:p>
          <a:p>
            <a:pPr marL="0" indent="0">
              <a:buNone/>
            </a:pPr>
            <a:r>
              <a:rPr lang="fr-FR" dirty="0"/>
              <a:t>Soit total de </a:t>
            </a:r>
            <a:r>
              <a:rPr lang="fr-FR" dirty="0">
                <a:solidFill>
                  <a:srgbClr val="00B050"/>
                </a:solidFill>
              </a:rPr>
              <a:t>13570 €</a:t>
            </a:r>
          </a:p>
          <a:p>
            <a:pPr marL="0" indent="0">
              <a:buNone/>
            </a:pPr>
            <a:r>
              <a:rPr lang="fr-FR" dirty="0"/>
              <a:t> </a:t>
            </a:r>
            <a:endParaRPr lang="fr-FR" sz="4800" dirty="0"/>
          </a:p>
          <a:p>
            <a:endParaRPr lang="fr-FR" sz="4800" dirty="0"/>
          </a:p>
          <a:p>
            <a:endParaRPr lang="fr-FR" dirty="0"/>
          </a:p>
        </p:txBody>
      </p:sp>
      <p:sp>
        <p:nvSpPr>
          <p:cNvPr id="4" name="Espace réservé du pied de page 3"/>
          <p:cNvSpPr>
            <a:spLocks noGrp="1"/>
          </p:cNvSpPr>
          <p:nvPr>
            <p:ph type="ftr" sz="quarter" idx="11"/>
          </p:nvPr>
        </p:nvSpPr>
        <p:spPr/>
        <p:txBody>
          <a:bodyPr/>
          <a:lstStyle/>
          <a:p>
            <a:r>
              <a:rPr lang="fr-FR"/>
              <a:t>AG ASCHU 16 décembre 2024</a:t>
            </a:r>
            <a:endParaRPr lang="en-US" dirty="0"/>
          </a:p>
        </p:txBody>
      </p:sp>
      <p:sp>
        <p:nvSpPr>
          <p:cNvPr id="6" name="Espace réservé du contenu 2"/>
          <p:cNvSpPr txBox="1">
            <a:spLocks/>
          </p:cNvSpPr>
          <p:nvPr/>
        </p:nvSpPr>
        <p:spPr>
          <a:xfrm>
            <a:off x="6361610" y="1505733"/>
            <a:ext cx="5675810" cy="6074228"/>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fr-FR" dirty="0"/>
              <a:t> </a:t>
            </a:r>
            <a:r>
              <a:rPr lang="fr-FR" b="1" i="1" dirty="0"/>
              <a:t>Dépenses:</a:t>
            </a:r>
            <a:endParaRPr lang="fr-FR" dirty="0"/>
          </a:p>
          <a:p>
            <a:pPr marL="0" indent="0">
              <a:buFont typeface="Arial"/>
              <a:buNone/>
            </a:pPr>
            <a:r>
              <a:rPr lang="fr-FR" u="sng" dirty="0"/>
              <a:t>Les Salaires, 6942.24</a:t>
            </a:r>
            <a:r>
              <a:rPr lang="fr-FR" dirty="0"/>
              <a:t>€ pour </a:t>
            </a:r>
            <a:r>
              <a:rPr lang="fr-FR" dirty="0" err="1"/>
              <a:t>secretariat</a:t>
            </a:r>
            <a:endParaRPr lang="fr-FR" dirty="0"/>
          </a:p>
          <a:p>
            <a:pPr marL="0" indent="0">
              <a:buFont typeface="Arial"/>
              <a:buNone/>
            </a:pPr>
            <a:r>
              <a:rPr lang="fr-FR" dirty="0"/>
              <a:t>Site internet 0€</a:t>
            </a:r>
          </a:p>
          <a:p>
            <a:pPr marL="0" indent="0">
              <a:buFont typeface="Arial"/>
              <a:buNone/>
            </a:pPr>
            <a:r>
              <a:rPr lang="fr-FR" dirty="0"/>
              <a:t>Urssaf 1442.6€</a:t>
            </a:r>
          </a:p>
          <a:p>
            <a:pPr marL="0" indent="0">
              <a:buFont typeface="Arial"/>
              <a:buNone/>
            </a:pPr>
            <a:r>
              <a:rPr lang="fr-FR" dirty="0"/>
              <a:t>Bureau des associations 300€</a:t>
            </a:r>
          </a:p>
          <a:p>
            <a:pPr marL="0" indent="0">
              <a:buFont typeface="Arial"/>
              <a:buNone/>
            </a:pPr>
            <a:r>
              <a:rPr lang="fr-FR" dirty="0"/>
              <a:t>Frais assurance 776.19€</a:t>
            </a:r>
          </a:p>
          <a:p>
            <a:pPr marL="0" indent="0">
              <a:buFont typeface="Arial"/>
              <a:buNone/>
            </a:pPr>
            <a:r>
              <a:rPr lang="fr-FR" dirty="0"/>
              <a:t>Frais bancaires 128.88€</a:t>
            </a:r>
          </a:p>
          <a:p>
            <a:pPr marL="0" indent="0">
              <a:buFont typeface="Arial"/>
              <a:buNone/>
            </a:pPr>
            <a:r>
              <a:rPr lang="fr-FR" dirty="0"/>
              <a:t>Frais divers 200€</a:t>
            </a:r>
          </a:p>
          <a:p>
            <a:pPr marL="0" indent="0">
              <a:buFont typeface="Arial"/>
              <a:buNone/>
            </a:pPr>
            <a:r>
              <a:rPr lang="fr-FR" dirty="0"/>
              <a:t>Soit total de </a:t>
            </a:r>
            <a:r>
              <a:rPr lang="fr-FR" dirty="0">
                <a:solidFill>
                  <a:srgbClr val="FF0000"/>
                </a:solidFill>
              </a:rPr>
              <a:t>9789.91€</a:t>
            </a:r>
          </a:p>
          <a:p>
            <a:pPr marL="0" indent="0">
              <a:buFont typeface="Arial"/>
              <a:buNone/>
            </a:pPr>
            <a:r>
              <a:rPr lang="fr-FR" dirty="0"/>
              <a:t>Donc bénéfice </a:t>
            </a:r>
            <a:r>
              <a:rPr lang="fr-FR" dirty="0">
                <a:solidFill>
                  <a:srgbClr val="00B050"/>
                </a:solidFill>
              </a:rPr>
              <a:t>3765.09€</a:t>
            </a:r>
          </a:p>
          <a:p>
            <a:endParaRPr lang="fr-FR" dirty="0"/>
          </a:p>
          <a:p>
            <a:endParaRPr lang="fr-FR" dirty="0"/>
          </a:p>
        </p:txBody>
      </p:sp>
      <p:sp>
        <p:nvSpPr>
          <p:cNvPr id="5" name="ZoneTexte 4">
            <a:extLst>
              <a:ext uri="{FF2B5EF4-FFF2-40B4-BE49-F238E27FC236}">
                <a16:creationId xmlns:a16="http://schemas.microsoft.com/office/drawing/2014/main" id="{35946B28-04F1-0E41-97D4-16FC0C4F2E80}"/>
              </a:ext>
            </a:extLst>
          </p:cNvPr>
          <p:cNvSpPr txBox="1"/>
          <p:nvPr/>
        </p:nvSpPr>
        <p:spPr>
          <a:xfrm>
            <a:off x="2029522" y="602166"/>
            <a:ext cx="7582829" cy="1200329"/>
          </a:xfrm>
          <a:prstGeom prst="rect">
            <a:avLst/>
          </a:prstGeom>
          <a:noFill/>
          <a:ln>
            <a:noFill/>
          </a:ln>
        </p:spPr>
        <p:txBody>
          <a:bodyPr wrap="square" rtlCol="0">
            <a:spAutoFit/>
          </a:bodyPr>
          <a:lstStyle/>
          <a:p>
            <a:r>
              <a:rPr lang="fr-FR" sz="3600" dirty="0"/>
              <a:t> 2 - BILAN FINANCIER</a:t>
            </a:r>
          </a:p>
          <a:p>
            <a:r>
              <a:rPr lang="fr-FR" dirty="0"/>
              <a:t>Présenté par Sylvie Raoul le 16/12/2024 </a:t>
            </a:r>
          </a:p>
          <a:p>
            <a:r>
              <a:rPr lang="fr-FR" dirty="0"/>
              <a:t>Solde </a:t>
            </a:r>
            <a:r>
              <a:rPr lang="fr-FR" dirty="0" err="1"/>
              <a:t>aschu</a:t>
            </a:r>
            <a:r>
              <a:rPr lang="fr-FR" dirty="0"/>
              <a:t> le 16/12/2024 : 16424.24 euros</a:t>
            </a:r>
          </a:p>
        </p:txBody>
      </p:sp>
    </p:spTree>
    <p:extLst>
      <p:ext uri="{BB962C8B-B14F-4D97-AF65-F5344CB8AC3E}">
        <p14:creationId xmlns:p14="http://schemas.microsoft.com/office/powerpoint/2010/main" val="3347575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a:t>AG ASCHU 16 décembre 2024</a:t>
            </a:r>
            <a:endParaRPr lang="en-US" dirty="0"/>
          </a:p>
        </p:txBody>
      </p:sp>
      <p:graphicFrame>
        <p:nvGraphicFramePr>
          <p:cNvPr id="9" name="Espace réservé du contenu 8"/>
          <p:cNvGraphicFramePr>
            <a:graphicFrameLocks noGrp="1"/>
          </p:cNvGraphicFramePr>
          <p:nvPr>
            <p:ph idx="1"/>
            <p:extLst>
              <p:ext uri="{D42A27DB-BD31-4B8C-83A1-F6EECF244321}">
                <p14:modId xmlns:p14="http://schemas.microsoft.com/office/powerpoint/2010/main" val="3566780648"/>
              </p:ext>
            </p:extLst>
          </p:nvPr>
        </p:nvGraphicFramePr>
        <p:xfrm>
          <a:off x="313508" y="287376"/>
          <a:ext cx="11678194" cy="6439986"/>
        </p:xfrm>
        <a:graphic>
          <a:graphicData uri="http://schemas.openxmlformats.org/drawingml/2006/table">
            <a:tbl>
              <a:tblPr>
                <a:tableStyleId>{5C22544A-7EE6-4342-B048-85BDC9FD1C3A}</a:tableStyleId>
              </a:tblPr>
              <a:tblGrid>
                <a:gridCol w="7796245">
                  <a:extLst>
                    <a:ext uri="{9D8B030D-6E8A-4147-A177-3AD203B41FA5}">
                      <a16:colId xmlns:a16="http://schemas.microsoft.com/office/drawing/2014/main" val="2979121424"/>
                    </a:ext>
                  </a:extLst>
                </a:gridCol>
                <a:gridCol w="1293983">
                  <a:extLst>
                    <a:ext uri="{9D8B030D-6E8A-4147-A177-3AD203B41FA5}">
                      <a16:colId xmlns:a16="http://schemas.microsoft.com/office/drawing/2014/main" val="2241531917"/>
                    </a:ext>
                  </a:extLst>
                </a:gridCol>
                <a:gridCol w="1293983">
                  <a:extLst>
                    <a:ext uri="{9D8B030D-6E8A-4147-A177-3AD203B41FA5}">
                      <a16:colId xmlns:a16="http://schemas.microsoft.com/office/drawing/2014/main" val="3549457439"/>
                    </a:ext>
                  </a:extLst>
                </a:gridCol>
                <a:gridCol w="1293983">
                  <a:extLst>
                    <a:ext uri="{9D8B030D-6E8A-4147-A177-3AD203B41FA5}">
                      <a16:colId xmlns:a16="http://schemas.microsoft.com/office/drawing/2014/main" val="1437592140"/>
                    </a:ext>
                  </a:extLst>
                </a:gridCol>
              </a:tblGrid>
              <a:tr h="306666">
                <a:tc>
                  <a:txBody>
                    <a:bodyPr/>
                    <a:lstStyle/>
                    <a:p>
                      <a:pPr algn="l" fontAlgn="b"/>
                      <a:r>
                        <a:rPr lang="fr-FR" sz="1600" u="none" strike="noStrike">
                          <a:effectLst/>
                        </a:rPr>
                        <a:t>Objet</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Crédit</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Débit</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Total</a:t>
                      </a:r>
                      <a:endParaRPr lang="fr-FR" sz="16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4080014568"/>
                  </a:ext>
                </a:extLst>
              </a:tr>
              <a:tr h="306666">
                <a:tc>
                  <a:txBody>
                    <a:bodyPr/>
                    <a:lstStyle/>
                    <a:p>
                      <a:pPr algn="l" fontAlgn="b"/>
                      <a:r>
                        <a:rPr lang="fr-FR" sz="1600" u="none" strike="noStrike">
                          <a:effectLst/>
                        </a:rPr>
                        <a:t>Recette adhérents</a:t>
                      </a:r>
                      <a:endParaRPr lang="fr-FR" sz="1600" b="1"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5 355</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5 355</a:t>
                      </a:r>
                      <a:endParaRPr lang="fr-FR" sz="1600" b="0" i="0" u="none" strike="noStrike">
                        <a:solidFill>
                          <a:srgbClr val="00B05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2444639430"/>
                  </a:ext>
                </a:extLst>
              </a:tr>
              <a:tr h="306666">
                <a:tc>
                  <a:txBody>
                    <a:bodyPr/>
                    <a:lstStyle/>
                    <a:p>
                      <a:pPr algn="l" fontAlgn="b"/>
                      <a:r>
                        <a:rPr lang="fr-FR" sz="1600" u="none" strike="noStrike">
                          <a:effectLst/>
                        </a:rPr>
                        <a:t>Subventions</a:t>
                      </a:r>
                      <a:endParaRPr lang="fr-FR" sz="1600" b="1"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8 200</a:t>
                      </a:r>
                      <a:endParaRPr lang="fr-FR" sz="1600" b="0" i="0" u="none" strike="noStrike">
                        <a:solidFill>
                          <a:srgbClr val="00B05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4232010968"/>
                  </a:ext>
                </a:extLst>
              </a:tr>
              <a:tr h="306666">
                <a:tc>
                  <a:txBody>
                    <a:bodyPr/>
                    <a:lstStyle/>
                    <a:p>
                      <a:pPr algn="l" fontAlgn="b"/>
                      <a:r>
                        <a:rPr lang="fr-FR" sz="1600" u="none" strike="noStrike">
                          <a:effectLst/>
                        </a:rPr>
                        <a:t>subvention Macsf</a:t>
                      </a:r>
                      <a:endParaRPr lang="fr-FR" sz="1600" b="1"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1 000</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2958458167"/>
                  </a:ext>
                </a:extLst>
              </a:tr>
              <a:tr h="306666">
                <a:tc>
                  <a:txBody>
                    <a:bodyPr/>
                    <a:lstStyle/>
                    <a:p>
                      <a:pPr algn="r" fontAlgn="b"/>
                      <a:r>
                        <a:rPr lang="fr-FR" sz="1600" u="none" strike="noStrike">
                          <a:effectLst/>
                        </a:rPr>
                        <a:t>Subvention CHU</a:t>
                      </a:r>
                      <a:endParaRPr lang="fr-FR" sz="1600" b="0" i="1"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7 200</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3384002762"/>
                  </a:ext>
                </a:extLst>
              </a:tr>
              <a:tr h="306666">
                <a:tc>
                  <a:txBody>
                    <a:bodyPr/>
                    <a:lstStyle/>
                    <a:p>
                      <a:pPr algn="r" fontAlgn="b"/>
                      <a:r>
                        <a:rPr lang="fr-FR" sz="1600" u="none" strike="noStrike">
                          <a:effectLst/>
                        </a:rPr>
                        <a:t>Subventions de fonctionnement </a:t>
                      </a:r>
                      <a:endParaRPr lang="fr-FR" sz="1600" b="0" i="1"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4 843</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2465572506"/>
                  </a:ext>
                </a:extLst>
              </a:tr>
              <a:tr h="306666">
                <a:tc>
                  <a:txBody>
                    <a:bodyPr/>
                    <a:lstStyle/>
                    <a:p>
                      <a:pPr algn="r" fontAlgn="b"/>
                      <a:r>
                        <a:rPr lang="fr-FR" sz="1600" u="none" strike="noStrike">
                          <a:effectLst/>
                        </a:rPr>
                        <a:t>Subventions projet</a:t>
                      </a:r>
                      <a:endParaRPr lang="fr-FR" sz="1600" b="0" i="1"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1 065</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1860496517"/>
                  </a:ext>
                </a:extLst>
              </a:tr>
              <a:tr h="306666">
                <a:tc>
                  <a:txBody>
                    <a:bodyPr/>
                    <a:lstStyle/>
                    <a:p>
                      <a:pPr algn="l" fontAlgn="b"/>
                      <a:r>
                        <a:rPr lang="fr-FR" sz="1600" u="none" strike="noStrike">
                          <a:effectLst/>
                        </a:rPr>
                        <a:t>Secrétariat</a:t>
                      </a:r>
                      <a:endParaRPr lang="fr-FR" sz="1600" b="1"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6 942</a:t>
                      </a:r>
                      <a:endParaRPr lang="fr-FR" sz="1600" b="0" i="0" u="none" strike="noStrike">
                        <a:solidFill>
                          <a:srgbClr val="FF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017027239"/>
                  </a:ext>
                </a:extLst>
              </a:tr>
              <a:tr h="306666">
                <a:tc>
                  <a:txBody>
                    <a:bodyPr/>
                    <a:lstStyle/>
                    <a:p>
                      <a:pPr algn="r" fontAlgn="b"/>
                      <a:r>
                        <a:rPr lang="fr-FR" sz="1600" u="none" strike="noStrike">
                          <a:effectLst/>
                        </a:rPr>
                        <a:t>Salaires chargés (dont frais de gestion Amicale)</a:t>
                      </a:r>
                      <a:endParaRPr lang="fr-FR" sz="1600" b="0" i="1"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6 942</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3235345300"/>
                  </a:ext>
                </a:extLst>
              </a:tr>
              <a:tr h="306666">
                <a:tc>
                  <a:txBody>
                    <a:bodyPr/>
                    <a:lstStyle/>
                    <a:p>
                      <a:pPr algn="l" fontAlgn="b"/>
                      <a:r>
                        <a:rPr lang="fr-FR" sz="1600" u="none" strike="noStrike">
                          <a:effectLst/>
                        </a:rPr>
                        <a:t>Site internet</a:t>
                      </a:r>
                      <a:endParaRPr lang="fr-FR" sz="1600" b="1"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0</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0</a:t>
                      </a:r>
                      <a:endParaRPr lang="fr-FR" sz="16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1743352145"/>
                  </a:ext>
                </a:extLst>
              </a:tr>
              <a:tr h="306666">
                <a:tc>
                  <a:txBody>
                    <a:bodyPr/>
                    <a:lstStyle/>
                    <a:p>
                      <a:pPr algn="r" fontAlgn="b"/>
                      <a:r>
                        <a:rPr lang="fr-FR" sz="1600" u="none" strike="noStrike">
                          <a:effectLst/>
                        </a:rPr>
                        <a:t>Support du site</a:t>
                      </a:r>
                      <a:endParaRPr lang="fr-FR" sz="1600" b="0" i="1"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0</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2087567636"/>
                  </a:ext>
                </a:extLst>
              </a:tr>
              <a:tr h="306666">
                <a:tc>
                  <a:txBody>
                    <a:bodyPr/>
                    <a:lstStyle/>
                    <a:p>
                      <a:pPr algn="r" fontAlgn="b"/>
                      <a:r>
                        <a:rPr lang="fr-FR" sz="1600" u="none" strike="noStrike">
                          <a:effectLst/>
                        </a:rPr>
                        <a:t>Hébergement OVH</a:t>
                      </a:r>
                      <a:endParaRPr lang="fr-FR" sz="1600" b="0" i="1"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0</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232676947"/>
                  </a:ext>
                </a:extLst>
              </a:tr>
              <a:tr h="306666">
                <a:tc>
                  <a:txBody>
                    <a:bodyPr/>
                    <a:lstStyle/>
                    <a:p>
                      <a:pPr algn="l" fontAlgn="b"/>
                      <a:r>
                        <a:rPr lang="fr-FR" sz="1600" u="none" strike="noStrike">
                          <a:effectLst/>
                        </a:rPr>
                        <a:t>Frais divers</a:t>
                      </a:r>
                      <a:endParaRPr lang="fr-FR" sz="1600" b="1"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3469256998"/>
                  </a:ext>
                </a:extLst>
              </a:tr>
              <a:tr h="306666">
                <a:tc>
                  <a:txBody>
                    <a:bodyPr/>
                    <a:lstStyle/>
                    <a:p>
                      <a:pPr algn="r" fontAlgn="b"/>
                      <a:r>
                        <a:rPr lang="fr-FR" sz="1600" u="none" strike="noStrike">
                          <a:effectLst/>
                        </a:rPr>
                        <a:t>octobre rose</a:t>
                      </a:r>
                      <a:endParaRPr lang="fr-FR" sz="1600" b="0" i="1"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0</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1640113911"/>
                  </a:ext>
                </a:extLst>
              </a:tr>
              <a:tr h="306666">
                <a:tc>
                  <a:txBody>
                    <a:bodyPr/>
                    <a:lstStyle/>
                    <a:p>
                      <a:pPr algn="r" fontAlgn="b"/>
                      <a:r>
                        <a:rPr lang="fr-FR" sz="1600" u="none" strike="noStrike" dirty="0" err="1">
                          <a:effectLst/>
                        </a:rPr>
                        <a:t>urssaff</a:t>
                      </a:r>
                      <a:r>
                        <a:rPr lang="fr-FR" sz="1600" u="none" strike="noStrike" dirty="0">
                          <a:effectLst/>
                        </a:rPr>
                        <a:t> </a:t>
                      </a:r>
                      <a:endParaRPr lang="fr-FR" sz="1600" b="0" i="1" u="none" strike="noStrike" dirty="0">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1 443</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2 848</a:t>
                      </a:r>
                      <a:endParaRPr lang="fr-FR" sz="1600" b="0" i="0" u="none" strike="noStrike">
                        <a:solidFill>
                          <a:srgbClr val="FF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256156818"/>
                  </a:ext>
                </a:extLst>
              </a:tr>
              <a:tr h="306666">
                <a:tc>
                  <a:txBody>
                    <a:bodyPr/>
                    <a:lstStyle/>
                    <a:p>
                      <a:pPr algn="r" fontAlgn="b"/>
                      <a:r>
                        <a:rPr lang="fr-FR" sz="1600" u="none" strike="noStrike">
                          <a:effectLst/>
                        </a:rPr>
                        <a:t>Bureau des Associations</a:t>
                      </a:r>
                      <a:endParaRPr lang="fr-FR" sz="1600" b="0" i="1"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300</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507122474"/>
                  </a:ext>
                </a:extLst>
              </a:tr>
              <a:tr h="306666">
                <a:tc>
                  <a:txBody>
                    <a:bodyPr/>
                    <a:lstStyle/>
                    <a:p>
                      <a:pPr algn="r" fontAlgn="b"/>
                      <a:r>
                        <a:rPr lang="fr-FR" sz="1600" u="none" strike="noStrike">
                          <a:effectLst/>
                        </a:rPr>
                        <a:t>Frais d'assurance (MAIF)</a:t>
                      </a:r>
                      <a:endParaRPr lang="fr-FR" sz="1600" b="0" i="1"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776</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2167765740"/>
                  </a:ext>
                </a:extLst>
              </a:tr>
              <a:tr h="306666">
                <a:tc>
                  <a:txBody>
                    <a:bodyPr/>
                    <a:lstStyle/>
                    <a:p>
                      <a:pPr algn="r" fontAlgn="b"/>
                      <a:r>
                        <a:rPr lang="fr-FR" sz="1600" u="none" strike="noStrike">
                          <a:effectLst/>
                        </a:rPr>
                        <a:t>Frais bancaires (Crédut Mutuel)</a:t>
                      </a:r>
                      <a:endParaRPr lang="fr-FR" sz="1600" b="0" i="1"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129</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2532692174"/>
                  </a:ext>
                </a:extLst>
              </a:tr>
              <a:tr h="306666">
                <a:tc>
                  <a:txBody>
                    <a:bodyPr/>
                    <a:lstStyle/>
                    <a:p>
                      <a:pPr algn="r" fontAlgn="b"/>
                      <a:r>
                        <a:rPr lang="fr-FR" sz="1600" u="none" strike="noStrike">
                          <a:effectLst/>
                        </a:rPr>
                        <a:t>Intérêts bancaires (Livret bleu)</a:t>
                      </a:r>
                      <a:endParaRPr lang="fr-FR" sz="1600" b="0" i="1"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15</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3901485354"/>
                  </a:ext>
                </a:extLst>
              </a:tr>
              <a:tr h="306666">
                <a:tc>
                  <a:txBody>
                    <a:bodyPr/>
                    <a:lstStyle/>
                    <a:p>
                      <a:pPr algn="r" fontAlgn="b"/>
                      <a:r>
                        <a:rPr lang="fr-FR" sz="1600" u="none" strike="noStrike">
                          <a:effectLst/>
                        </a:rPr>
                        <a:t>Divers bureautiques</a:t>
                      </a:r>
                      <a:endParaRPr lang="fr-FR" sz="1600" b="0" i="1"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200</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3211645067"/>
                  </a:ext>
                </a:extLst>
              </a:tr>
              <a:tr h="306666">
                <a:tc>
                  <a:txBody>
                    <a:bodyPr/>
                    <a:lstStyle/>
                    <a:p>
                      <a:pPr algn="l" fontAlgn="b"/>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b="1" u="none" strike="noStrike">
                          <a:effectLst/>
                        </a:rPr>
                        <a:t>13 570</a:t>
                      </a:r>
                      <a:endParaRPr lang="fr-FR" sz="1600" b="1" i="0" u="none" strike="noStrike">
                        <a:effectLst/>
                        <a:latin typeface="Times New Roman" panose="02020603050405020304" pitchFamily="18" charset="0"/>
                      </a:endParaRPr>
                    </a:p>
                  </a:txBody>
                  <a:tcPr marL="0" marR="0" marT="0" marB="0" anchor="b"/>
                </a:tc>
                <a:tc>
                  <a:txBody>
                    <a:bodyPr/>
                    <a:lstStyle/>
                    <a:p>
                      <a:pPr algn="ctr" fontAlgn="b"/>
                      <a:r>
                        <a:rPr lang="fr-FR" sz="1600" b="1" u="none" strike="noStrike">
                          <a:effectLst/>
                        </a:rPr>
                        <a:t>9 790</a:t>
                      </a:r>
                      <a:endParaRPr lang="fr-FR" sz="1600" b="1" i="0" u="none" strike="noStrike">
                        <a:effectLst/>
                        <a:latin typeface="Times New Roman" panose="02020603050405020304" pitchFamily="18" charset="0"/>
                      </a:endParaRPr>
                    </a:p>
                  </a:txBody>
                  <a:tcPr marL="0" marR="0" marT="0" marB="0" anchor="b"/>
                </a:tc>
                <a:tc>
                  <a:txBody>
                    <a:bodyPr/>
                    <a:lstStyle/>
                    <a:p>
                      <a:pPr algn="ctr" fontAlgn="ctr"/>
                      <a:r>
                        <a:rPr lang="fr-FR" sz="1600" b="1" u="none" strike="noStrike" dirty="0">
                          <a:effectLst/>
                        </a:rPr>
                        <a:t>3 765</a:t>
                      </a:r>
                      <a:endParaRPr lang="fr-FR" sz="1600" b="1" i="0" u="none" strike="noStrike" dirty="0">
                        <a:solidFill>
                          <a:srgbClr val="00B05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452417198"/>
                  </a:ext>
                </a:extLst>
              </a:tr>
            </a:tbl>
          </a:graphicData>
        </a:graphic>
      </p:graphicFrame>
    </p:spTree>
    <p:extLst>
      <p:ext uri="{BB962C8B-B14F-4D97-AF65-F5344CB8AC3E}">
        <p14:creationId xmlns:p14="http://schemas.microsoft.com/office/powerpoint/2010/main" val="3640522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a:t>AG ASCHU 16 décembre 2024</a:t>
            </a:r>
            <a:endParaRPr lang="en-US" dirty="0"/>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3176496524"/>
              </p:ext>
            </p:extLst>
          </p:nvPr>
        </p:nvGraphicFramePr>
        <p:xfrm>
          <a:off x="253588" y="322884"/>
          <a:ext cx="11482255" cy="6106458"/>
        </p:xfrm>
        <a:graphic>
          <a:graphicData uri="http://schemas.openxmlformats.org/drawingml/2006/table">
            <a:tbl>
              <a:tblPr>
                <a:tableStyleId>{5C22544A-7EE6-4342-B048-85BDC9FD1C3A}</a:tableStyleId>
              </a:tblPr>
              <a:tblGrid>
                <a:gridCol w="255919">
                  <a:extLst>
                    <a:ext uri="{9D8B030D-6E8A-4147-A177-3AD203B41FA5}">
                      <a16:colId xmlns:a16="http://schemas.microsoft.com/office/drawing/2014/main" val="11947202"/>
                    </a:ext>
                  </a:extLst>
                </a:gridCol>
                <a:gridCol w="1876742">
                  <a:extLst>
                    <a:ext uri="{9D8B030D-6E8A-4147-A177-3AD203B41FA5}">
                      <a16:colId xmlns:a16="http://schemas.microsoft.com/office/drawing/2014/main" val="2011888316"/>
                    </a:ext>
                  </a:extLst>
                </a:gridCol>
                <a:gridCol w="921310">
                  <a:extLst>
                    <a:ext uri="{9D8B030D-6E8A-4147-A177-3AD203B41FA5}">
                      <a16:colId xmlns:a16="http://schemas.microsoft.com/office/drawing/2014/main" val="1860156871"/>
                    </a:ext>
                  </a:extLst>
                </a:gridCol>
                <a:gridCol w="836004">
                  <a:extLst>
                    <a:ext uri="{9D8B030D-6E8A-4147-A177-3AD203B41FA5}">
                      <a16:colId xmlns:a16="http://schemas.microsoft.com/office/drawing/2014/main" val="3768659774"/>
                    </a:ext>
                  </a:extLst>
                </a:gridCol>
                <a:gridCol w="836004">
                  <a:extLst>
                    <a:ext uri="{9D8B030D-6E8A-4147-A177-3AD203B41FA5}">
                      <a16:colId xmlns:a16="http://schemas.microsoft.com/office/drawing/2014/main" val="2004424135"/>
                    </a:ext>
                  </a:extLst>
                </a:gridCol>
                <a:gridCol w="836004">
                  <a:extLst>
                    <a:ext uri="{9D8B030D-6E8A-4147-A177-3AD203B41FA5}">
                      <a16:colId xmlns:a16="http://schemas.microsoft.com/office/drawing/2014/main" val="925788055"/>
                    </a:ext>
                  </a:extLst>
                </a:gridCol>
                <a:gridCol w="836004">
                  <a:extLst>
                    <a:ext uri="{9D8B030D-6E8A-4147-A177-3AD203B41FA5}">
                      <a16:colId xmlns:a16="http://schemas.microsoft.com/office/drawing/2014/main" val="770304739"/>
                    </a:ext>
                  </a:extLst>
                </a:gridCol>
                <a:gridCol w="836004">
                  <a:extLst>
                    <a:ext uri="{9D8B030D-6E8A-4147-A177-3AD203B41FA5}">
                      <a16:colId xmlns:a16="http://schemas.microsoft.com/office/drawing/2014/main" val="1293905523"/>
                    </a:ext>
                  </a:extLst>
                </a:gridCol>
                <a:gridCol w="836004">
                  <a:extLst>
                    <a:ext uri="{9D8B030D-6E8A-4147-A177-3AD203B41FA5}">
                      <a16:colId xmlns:a16="http://schemas.microsoft.com/office/drawing/2014/main" val="1628642685"/>
                    </a:ext>
                  </a:extLst>
                </a:gridCol>
                <a:gridCol w="682452">
                  <a:extLst>
                    <a:ext uri="{9D8B030D-6E8A-4147-A177-3AD203B41FA5}">
                      <a16:colId xmlns:a16="http://schemas.microsoft.com/office/drawing/2014/main" val="4176363646"/>
                    </a:ext>
                  </a:extLst>
                </a:gridCol>
                <a:gridCol w="682452">
                  <a:extLst>
                    <a:ext uri="{9D8B030D-6E8A-4147-A177-3AD203B41FA5}">
                      <a16:colId xmlns:a16="http://schemas.microsoft.com/office/drawing/2014/main" val="2763148388"/>
                    </a:ext>
                  </a:extLst>
                </a:gridCol>
                <a:gridCol w="682452">
                  <a:extLst>
                    <a:ext uri="{9D8B030D-6E8A-4147-A177-3AD203B41FA5}">
                      <a16:colId xmlns:a16="http://schemas.microsoft.com/office/drawing/2014/main" val="1395001032"/>
                    </a:ext>
                  </a:extLst>
                </a:gridCol>
                <a:gridCol w="682452">
                  <a:extLst>
                    <a:ext uri="{9D8B030D-6E8A-4147-A177-3AD203B41FA5}">
                      <a16:colId xmlns:a16="http://schemas.microsoft.com/office/drawing/2014/main" val="2206038255"/>
                    </a:ext>
                  </a:extLst>
                </a:gridCol>
                <a:gridCol w="682452">
                  <a:extLst>
                    <a:ext uri="{9D8B030D-6E8A-4147-A177-3AD203B41FA5}">
                      <a16:colId xmlns:a16="http://schemas.microsoft.com/office/drawing/2014/main" val="505336267"/>
                    </a:ext>
                  </a:extLst>
                </a:gridCol>
              </a:tblGrid>
              <a:tr h="480004">
                <a:tc>
                  <a:txBody>
                    <a:bodyPr/>
                    <a:lstStyle/>
                    <a:p>
                      <a:pPr algn="l" fontAlgn="b"/>
                      <a:endParaRPr lang="fr-FR" sz="1000" b="0" i="0" u="none" strike="noStrike">
                        <a:effectLst/>
                        <a:latin typeface="Times New Roman" panose="02020603050405020304" pitchFamily="18" charset="0"/>
                      </a:endParaRPr>
                    </a:p>
                  </a:txBody>
                  <a:tcPr marL="0" marR="0" marT="0" marB="0" anchor="b"/>
                </a:tc>
                <a:tc>
                  <a:txBody>
                    <a:bodyPr/>
                    <a:lstStyle/>
                    <a:p>
                      <a:pPr algn="l" fontAlgn="b"/>
                      <a:endParaRPr lang="fr-FR" sz="1400" b="0" i="0" u="none" strike="noStrike">
                        <a:effectLst/>
                        <a:latin typeface="Times New Roman" panose="02020603050405020304" pitchFamily="18" charset="0"/>
                      </a:endParaRPr>
                    </a:p>
                  </a:txBody>
                  <a:tcPr marL="0" marR="0" marT="0" marB="0"/>
                </a:tc>
                <a:tc>
                  <a:txBody>
                    <a:bodyPr/>
                    <a:lstStyle/>
                    <a:p>
                      <a:pPr algn="l" fontAlgn="b"/>
                      <a:endParaRPr lang="fr-FR" sz="1400" b="0" i="0" u="none" strike="noStrike">
                        <a:effectLst/>
                        <a:latin typeface="Times New Roman" panose="02020603050405020304" pitchFamily="18" charset="0"/>
                      </a:endParaRPr>
                    </a:p>
                  </a:txBody>
                  <a:tcPr marL="0" marR="0" marT="0" marB="0" anchor="b"/>
                </a:tc>
                <a:tc gridSpan="5">
                  <a:txBody>
                    <a:bodyPr/>
                    <a:lstStyle/>
                    <a:p>
                      <a:pPr algn="ctr" fontAlgn="b"/>
                      <a:r>
                        <a:rPr lang="fr-FR" sz="1400" b="1" u="none" strike="noStrike">
                          <a:effectLst/>
                        </a:rPr>
                        <a:t>Saison 2022/23</a:t>
                      </a:r>
                      <a:endParaRPr lang="fr-FR" sz="1400" b="1" i="0" u="none" strike="noStrike">
                        <a:effectLst/>
                        <a:latin typeface="Times New Roman" panose="02020603050405020304" pitchFamily="18" charset="0"/>
                      </a:endParaRPr>
                    </a:p>
                  </a:txBody>
                  <a:tcPr marL="0" marR="0" marT="0" marB="0" anchor="b"/>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b"/>
                      <a:r>
                        <a:rPr lang="fr-FR" sz="1400" b="1" u="none" strike="noStrike">
                          <a:effectLst/>
                        </a:rPr>
                        <a:t> </a:t>
                      </a:r>
                      <a:endParaRPr lang="fr-FR" sz="1400" b="1" i="0" u="none" strike="noStrike">
                        <a:effectLst/>
                        <a:latin typeface="Times New Roman" panose="02020603050405020304" pitchFamily="18" charset="0"/>
                      </a:endParaRPr>
                    </a:p>
                  </a:txBody>
                  <a:tcPr marL="0" marR="0" marT="0" marB="0" anchor="b"/>
                </a:tc>
                <a:tc gridSpan="5">
                  <a:txBody>
                    <a:bodyPr/>
                    <a:lstStyle/>
                    <a:p>
                      <a:pPr algn="ctr" fontAlgn="b"/>
                      <a:r>
                        <a:rPr lang="fr-FR" sz="1400" b="1" u="none" strike="noStrike" dirty="0">
                          <a:effectLst/>
                        </a:rPr>
                        <a:t>Saisons précédentes</a:t>
                      </a:r>
                      <a:endParaRPr lang="fr-FR" sz="1400" b="1" i="0" u="none" strike="noStrike" dirty="0">
                        <a:effectLst/>
                        <a:latin typeface="Times New Roman" panose="02020603050405020304" pitchFamily="18" charset="0"/>
                      </a:endParaRPr>
                    </a:p>
                  </a:txBody>
                  <a:tcPr marL="0" marR="0" marT="0" marB="0" anchor="b"/>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081557373"/>
                  </a:ext>
                </a:extLst>
              </a:tr>
              <a:tr h="591014">
                <a:tc>
                  <a:txBody>
                    <a:bodyPr/>
                    <a:lstStyle/>
                    <a:p>
                      <a:pPr algn="ctr" fontAlgn="ctr"/>
                      <a:endParaRPr lang="fr-FR" sz="1000" b="0" i="0" u="none" strike="noStrike">
                        <a:effectLst/>
                        <a:latin typeface="Times New Roman" panose="02020603050405020304" pitchFamily="18" charset="0"/>
                      </a:endParaRPr>
                    </a:p>
                  </a:txBody>
                  <a:tcPr marL="0" marR="0" marT="0" marB="0" anchor="ctr"/>
                </a:tc>
                <a:tc>
                  <a:txBody>
                    <a:bodyPr/>
                    <a:lstStyle/>
                    <a:p>
                      <a:pPr algn="ctr" fontAlgn="ctr"/>
                      <a:endParaRPr lang="fr-FR" sz="1400" b="0" i="0" u="none" strike="noStrike" dirty="0">
                        <a:effectLst/>
                        <a:latin typeface="Times New Roman" panose="02020603050405020304" pitchFamily="18" charset="0"/>
                      </a:endParaRPr>
                    </a:p>
                  </a:txBody>
                  <a:tcPr marL="0" marR="0" marT="0" marB="0" anchor="ctr"/>
                </a:tc>
                <a:tc>
                  <a:txBody>
                    <a:bodyPr/>
                    <a:lstStyle/>
                    <a:p>
                      <a:pPr algn="ctr" fontAlgn="ctr"/>
                      <a:r>
                        <a:rPr lang="fr-FR" sz="1400" u="none" strike="noStrike">
                          <a:effectLst/>
                        </a:rPr>
                        <a:t>Avec ou Sans</a:t>
                      </a:r>
                      <a:br>
                        <a:rPr lang="fr-FR" sz="1400" u="none" strike="noStrike">
                          <a:effectLst/>
                        </a:rPr>
                      </a:br>
                      <a:r>
                        <a:rPr lang="fr-FR" sz="1400" u="none" strike="noStrike">
                          <a:effectLst/>
                        </a:rPr>
                        <a:t>compétition</a:t>
                      </a:r>
                      <a:endParaRPr lang="fr-FR" sz="1400" b="0" i="0" u="none" strike="noStrike">
                        <a:effectLst/>
                        <a:latin typeface="Times New Roman" panose="02020603050405020304" pitchFamily="18" charset="0"/>
                      </a:endParaRPr>
                    </a:p>
                  </a:txBody>
                  <a:tcPr marL="0" marR="0" marT="0" marB="0" anchor="ctr"/>
                </a:tc>
                <a:tc>
                  <a:txBody>
                    <a:bodyPr/>
                    <a:lstStyle/>
                    <a:p>
                      <a:pPr algn="ctr" fontAlgn="ctr"/>
                      <a:r>
                        <a:rPr lang="fr-FR" sz="1400" u="none" strike="noStrike">
                          <a:effectLst/>
                        </a:rPr>
                        <a:t>Fédération</a:t>
                      </a:r>
                      <a:br>
                        <a:rPr lang="fr-FR" sz="1400" u="none" strike="noStrike">
                          <a:effectLst/>
                        </a:rPr>
                      </a:br>
                      <a:endParaRPr lang="fr-FR" sz="1400" b="0" i="0" u="none" strike="noStrike">
                        <a:effectLst/>
                        <a:latin typeface="Times New Roman" panose="02020603050405020304" pitchFamily="18" charset="0"/>
                      </a:endParaRPr>
                    </a:p>
                  </a:txBody>
                  <a:tcPr marL="0" marR="0" marT="0" marB="0" anchor="ctr"/>
                </a:tc>
                <a:tc>
                  <a:txBody>
                    <a:bodyPr/>
                    <a:lstStyle/>
                    <a:p>
                      <a:pPr algn="ctr" fontAlgn="ctr"/>
                      <a:r>
                        <a:rPr lang="fr-FR" sz="1400" u="none" strike="noStrike">
                          <a:effectLst/>
                        </a:rPr>
                        <a:t>Location</a:t>
                      </a:r>
                      <a:br>
                        <a:rPr lang="fr-FR" sz="1400" u="none" strike="noStrike">
                          <a:effectLst/>
                        </a:rPr>
                      </a:br>
                      <a:r>
                        <a:rPr lang="fr-FR" sz="1400" u="none" strike="noStrike">
                          <a:effectLst/>
                        </a:rPr>
                        <a:t>salle</a:t>
                      </a:r>
                      <a:endParaRPr lang="fr-FR" sz="1400" b="0" i="0" u="none" strike="noStrike">
                        <a:effectLst/>
                        <a:latin typeface="Times New Roman" panose="02020603050405020304" pitchFamily="18" charset="0"/>
                      </a:endParaRPr>
                    </a:p>
                  </a:txBody>
                  <a:tcPr marL="0" marR="0" marT="0" marB="0" anchor="ctr"/>
                </a:tc>
                <a:tc>
                  <a:txBody>
                    <a:bodyPr/>
                    <a:lstStyle/>
                    <a:p>
                      <a:pPr algn="ctr" fontAlgn="ctr"/>
                      <a:r>
                        <a:rPr lang="fr-FR" sz="1400" u="none" strike="noStrike">
                          <a:effectLst/>
                        </a:rPr>
                        <a:t>Achat équip. nécessaires à activité</a:t>
                      </a:r>
                      <a:endParaRPr lang="fr-FR" sz="1400" b="0" i="0" u="none" strike="noStrike">
                        <a:effectLst/>
                        <a:latin typeface="Times New Roman" panose="02020603050405020304" pitchFamily="18" charset="0"/>
                      </a:endParaRPr>
                    </a:p>
                  </a:txBody>
                  <a:tcPr marL="0" marR="0" marT="0" marB="0" anchor="ctr"/>
                </a:tc>
                <a:tc>
                  <a:txBody>
                    <a:bodyPr/>
                    <a:lstStyle/>
                    <a:p>
                      <a:pPr algn="ctr" fontAlgn="ctr"/>
                      <a:r>
                        <a:rPr lang="fr-FR" sz="1400" u="none" strike="noStrike" dirty="0">
                          <a:effectLst/>
                        </a:rPr>
                        <a:t>Salaires professeurs</a:t>
                      </a:r>
                      <a:endParaRPr lang="fr-FR" sz="1400" b="0" i="0" u="none" strike="noStrike" dirty="0">
                        <a:effectLst/>
                        <a:latin typeface="Times New Roman" panose="02020603050405020304" pitchFamily="18" charset="0"/>
                      </a:endParaRPr>
                    </a:p>
                  </a:txBody>
                  <a:tcPr marL="0" marR="0" marT="0" marB="0" anchor="ctr"/>
                </a:tc>
                <a:tc>
                  <a:txBody>
                    <a:bodyPr/>
                    <a:lstStyle/>
                    <a:p>
                      <a:pPr algn="ctr" fontAlgn="ctr"/>
                      <a:r>
                        <a:rPr lang="fr-FR" sz="1400" u="none" strike="noStrike">
                          <a:effectLst/>
                        </a:rPr>
                        <a:t>Subvention</a:t>
                      </a:r>
                      <a:endParaRPr lang="fr-FR" sz="1400" b="0" i="0" u="none" strike="noStrike">
                        <a:effectLst/>
                        <a:latin typeface="Times New Roman" panose="02020603050405020304" pitchFamily="18" charset="0"/>
                      </a:endParaRPr>
                    </a:p>
                  </a:txBody>
                  <a:tcPr marL="0" marR="0" marT="0" marB="0" anchor="ctr"/>
                </a:tc>
                <a:tc>
                  <a:txBody>
                    <a:bodyPr/>
                    <a:lstStyle/>
                    <a:p>
                      <a:pPr algn="ctr" fontAlgn="ctr"/>
                      <a:r>
                        <a:rPr lang="fr-FR" sz="1400" u="none" strike="noStrike">
                          <a:effectLst/>
                        </a:rPr>
                        <a:t>2024/25</a:t>
                      </a:r>
                      <a:endParaRPr lang="fr-FR" sz="1400" b="0" i="0" u="none" strike="noStrike">
                        <a:effectLst/>
                        <a:latin typeface="Times New Roman" panose="02020603050405020304" pitchFamily="18" charset="0"/>
                      </a:endParaRPr>
                    </a:p>
                  </a:txBody>
                  <a:tcPr marL="0" marR="0" marT="0" marB="0" anchor="ctr"/>
                </a:tc>
                <a:tc>
                  <a:txBody>
                    <a:bodyPr/>
                    <a:lstStyle/>
                    <a:p>
                      <a:pPr algn="ctr" fontAlgn="ctr"/>
                      <a:r>
                        <a:rPr lang="fr-FR" sz="1400" u="none" strike="noStrike">
                          <a:effectLst/>
                        </a:rPr>
                        <a:t>2023/24</a:t>
                      </a:r>
                      <a:endParaRPr lang="fr-FR" sz="1400" b="0" i="0" u="none" strike="noStrike">
                        <a:effectLst/>
                        <a:latin typeface="Times New Roman" panose="02020603050405020304" pitchFamily="18" charset="0"/>
                      </a:endParaRPr>
                    </a:p>
                  </a:txBody>
                  <a:tcPr marL="0" marR="0" marT="0" marB="0" anchor="ctr"/>
                </a:tc>
                <a:tc>
                  <a:txBody>
                    <a:bodyPr/>
                    <a:lstStyle/>
                    <a:p>
                      <a:pPr algn="ctr" fontAlgn="ctr"/>
                      <a:r>
                        <a:rPr lang="fr-FR" sz="1400" u="none" strike="noStrike">
                          <a:effectLst/>
                        </a:rPr>
                        <a:t>2018/19</a:t>
                      </a:r>
                      <a:endParaRPr lang="fr-FR" sz="1400" b="0" i="0" u="none" strike="noStrike">
                        <a:effectLst/>
                        <a:latin typeface="Times New Roman" panose="02020603050405020304" pitchFamily="18" charset="0"/>
                      </a:endParaRPr>
                    </a:p>
                  </a:txBody>
                  <a:tcPr marL="0" marR="0" marT="0" marB="0" anchor="ctr"/>
                </a:tc>
                <a:tc>
                  <a:txBody>
                    <a:bodyPr/>
                    <a:lstStyle/>
                    <a:p>
                      <a:pPr algn="ctr" fontAlgn="ctr"/>
                      <a:r>
                        <a:rPr lang="fr-FR" sz="1400" u="none" strike="noStrike">
                          <a:effectLst/>
                        </a:rPr>
                        <a:t>2019/20</a:t>
                      </a:r>
                      <a:endParaRPr lang="fr-FR" sz="1400" b="0" i="0" u="none" strike="noStrike">
                        <a:effectLst/>
                        <a:latin typeface="Times New Roman" panose="02020603050405020304" pitchFamily="18" charset="0"/>
                      </a:endParaRPr>
                    </a:p>
                  </a:txBody>
                  <a:tcPr marL="0" marR="0" marT="0" marB="0" anchor="ctr"/>
                </a:tc>
                <a:tc>
                  <a:txBody>
                    <a:bodyPr/>
                    <a:lstStyle/>
                    <a:p>
                      <a:pPr algn="ctr" fontAlgn="ctr"/>
                      <a:r>
                        <a:rPr lang="fr-FR" sz="1400" u="none" strike="noStrike">
                          <a:effectLst/>
                        </a:rPr>
                        <a:t>2020/21</a:t>
                      </a:r>
                      <a:endParaRPr lang="fr-FR" sz="1400" b="0" i="0" u="none" strike="noStrike">
                        <a:effectLst/>
                        <a:latin typeface="Times New Roman" panose="02020603050405020304" pitchFamily="18" charset="0"/>
                      </a:endParaRPr>
                    </a:p>
                  </a:txBody>
                  <a:tcPr marL="0" marR="0" marT="0" marB="0" anchor="ctr"/>
                </a:tc>
                <a:tc>
                  <a:txBody>
                    <a:bodyPr/>
                    <a:lstStyle/>
                    <a:p>
                      <a:pPr algn="ctr" fontAlgn="ctr"/>
                      <a:r>
                        <a:rPr lang="fr-FR" sz="1400" u="none" strike="noStrike">
                          <a:effectLst/>
                        </a:rPr>
                        <a:t>2021/22</a:t>
                      </a:r>
                      <a:endParaRPr lang="fr-FR" sz="1400" b="0" i="0" u="none" strike="noStrike">
                        <a:effectLst/>
                        <a:latin typeface="Times New Roman" panose="02020603050405020304" pitchFamily="18" charset="0"/>
                      </a:endParaRPr>
                    </a:p>
                  </a:txBody>
                  <a:tcPr marL="0" marR="0" marT="0" marB="0" anchor="ctr"/>
                </a:tc>
                <a:extLst>
                  <a:ext uri="{0D108BD9-81ED-4DB2-BD59-A6C34878D82A}">
                    <a16:rowId xmlns:a16="http://schemas.microsoft.com/office/drawing/2014/main" val="924377475"/>
                  </a:ext>
                </a:extLst>
              </a:tr>
              <a:tr h="316958">
                <a:tc>
                  <a:txBody>
                    <a:bodyPr/>
                    <a:lstStyle/>
                    <a:p>
                      <a:pPr algn="l" fontAlgn="b"/>
                      <a:endParaRPr lang="fr-FR" sz="10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Athlétisme</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Avec</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4 000</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36</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dirty="0">
                          <a:effectLst/>
                        </a:rPr>
                        <a:t> </a:t>
                      </a:r>
                      <a:endParaRPr lang="fr-FR" sz="1400" b="0" i="0" u="none" strike="noStrike" dirty="0">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1 100</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1 000</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1 048</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1 551</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875</a:t>
                      </a:r>
                      <a:endParaRPr lang="fr-FR" sz="14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2440163869"/>
                  </a:ext>
                </a:extLst>
              </a:tr>
              <a:tr h="316958">
                <a:tc>
                  <a:txBody>
                    <a:bodyPr/>
                    <a:lstStyle/>
                    <a:p>
                      <a:pPr algn="l" fontAlgn="b"/>
                      <a:endParaRPr lang="fr-FR" sz="10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Badminton</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Sans</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500</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200</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70</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45</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28</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149</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70</a:t>
                      </a:r>
                      <a:endParaRPr lang="fr-FR" sz="14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1894832094"/>
                  </a:ext>
                </a:extLst>
              </a:tr>
              <a:tr h="316958">
                <a:tc>
                  <a:txBody>
                    <a:bodyPr/>
                    <a:lstStyle/>
                    <a:p>
                      <a:pPr algn="l" fontAlgn="b"/>
                      <a:endParaRPr lang="fr-FR" sz="10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Basket</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Sans</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354</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80</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40</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12</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80</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80</a:t>
                      </a:r>
                      <a:endParaRPr lang="fr-FR" sz="14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2646180505"/>
                  </a:ext>
                </a:extLst>
              </a:tr>
              <a:tr h="316958">
                <a:tc>
                  <a:txBody>
                    <a:bodyPr/>
                    <a:lstStyle/>
                    <a:p>
                      <a:pPr algn="l" fontAlgn="b"/>
                      <a:endParaRPr lang="fr-FR" sz="10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Bowling</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Avec</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2 150</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950</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350</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680</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1 168</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304</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304</a:t>
                      </a:r>
                      <a:endParaRPr lang="fr-FR" sz="14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4237776913"/>
                  </a:ext>
                </a:extLst>
              </a:tr>
              <a:tr h="316958">
                <a:tc>
                  <a:txBody>
                    <a:bodyPr/>
                    <a:lstStyle/>
                    <a:p>
                      <a:pPr algn="l" fontAlgn="b"/>
                      <a:endParaRPr lang="fr-FR" sz="10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Cyclotourisme</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Avec</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660</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170</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166</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195</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224</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224</a:t>
                      </a:r>
                      <a:endParaRPr lang="fr-FR" sz="14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200424348"/>
                  </a:ext>
                </a:extLst>
              </a:tr>
              <a:tr h="316958">
                <a:tc>
                  <a:txBody>
                    <a:bodyPr/>
                    <a:lstStyle/>
                    <a:p>
                      <a:pPr algn="l" fontAlgn="b"/>
                      <a:endParaRPr lang="fr-FR" sz="10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Football</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Avec</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2 144</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960</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363</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867</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600</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849</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851</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851</a:t>
                      </a:r>
                      <a:endParaRPr lang="fr-FR" sz="14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3746881805"/>
                  </a:ext>
                </a:extLst>
              </a:tr>
              <a:tr h="316958">
                <a:tc>
                  <a:txBody>
                    <a:bodyPr/>
                    <a:lstStyle/>
                    <a:p>
                      <a:pPr algn="l" fontAlgn="b"/>
                      <a:endParaRPr lang="fr-FR" sz="10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Golf</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Avec</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3 268</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2 520</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1 149</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908</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695</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868</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957</a:t>
                      </a:r>
                      <a:endParaRPr lang="fr-FR" sz="14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288090330"/>
                  </a:ext>
                </a:extLst>
              </a:tr>
              <a:tr h="316958">
                <a:tc>
                  <a:txBody>
                    <a:bodyPr/>
                    <a:lstStyle/>
                    <a:p>
                      <a:pPr algn="l" fontAlgn="b"/>
                      <a:endParaRPr lang="fr-FR" sz="10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Pilate</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Sans</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13 770</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0</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0</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830</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861</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641</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0</a:t>
                      </a:r>
                      <a:endParaRPr lang="fr-FR" sz="14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1117110129"/>
                  </a:ext>
                </a:extLst>
              </a:tr>
              <a:tr h="316958">
                <a:tc>
                  <a:txBody>
                    <a:bodyPr/>
                    <a:lstStyle/>
                    <a:p>
                      <a:pPr algn="l" fontAlgn="b"/>
                      <a:endParaRPr lang="fr-FR" sz="10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Qi-Gong</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Sans</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3 500</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0</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0</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161</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158</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215</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0</a:t>
                      </a:r>
                      <a:endParaRPr lang="fr-FR" sz="14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1691904514"/>
                  </a:ext>
                </a:extLst>
              </a:tr>
              <a:tr h="335602">
                <a:tc>
                  <a:txBody>
                    <a:bodyPr/>
                    <a:lstStyle/>
                    <a:p>
                      <a:pPr algn="l" fontAlgn="b"/>
                      <a:endParaRPr lang="fr-FR" sz="10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Randonnée</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Sans</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0</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0</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0</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50</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65</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70</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0</a:t>
                      </a:r>
                      <a:endParaRPr lang="fr-FR" sz="14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3238091062"/>
                  </a:ext>
                </a:extLst>
              </a:tr>
              <a:tr h="316958">
                <a:tc>
                  <a:txBody>
                    <a:bodyPr/>
                    <a:lstStyle/>
                    <a:p>
                      <a:pPr algn="l" fontAlgn="b"/>
                      <a:endParaRPr lang="fr-FR" sz="10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Roller</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Avec</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440</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110</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282</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327</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410</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410</a:t>
                      </a:r>
                      <a:endParaRPr lang="fr-FR" sz="14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4030282749"/>
                  </a:ext>
                </a:extLst>
              </a:tr>
              <a:tr h="316958">
                <a:tc>
                  <a:txBody>
                    <a:bodyPr/>
                    <a:lstStyle/>
                    <a:p>
                      <a:pPr algn="l" fontAlgn="b"/>
                      <a:endParaRPr lang="fr-FR" sz="10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Tennis de table</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Avec</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690</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150</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210</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313</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323</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285</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285</a:t>
                      </a:r>
                      <a:endParaRPr lang="fr-FR" sz="14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2851646591"/>
                  </a:ext>
                </a:extLst>
              </a:tr>
              <a:tr h="316958">
                <a:tc>
                  <a:txBody>
                    <a:bodyPr/>
                    <a:lstStyle/>
                    <a:p>
                      <a:pPr algn="l" fontAlgn="b"/>
                      <a:endParaRPr lang="fr-FR" sz="10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Volley</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Avec</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2 079</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28</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340</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612</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408</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491</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236</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242</a:t>
                      </a:r>
                      <a:endParaRPr lang="fr-FR" sz="14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4025077401"/>
                  </a:ext>
                </a:extLst>
              </a:tr>
              <a:tr h="316958">
                <a:tc>
                  <a:txBody>
                    <a:bodyPr/>
                    <a:lstStyle/>
                    <a:p>
                      <a:pPr algn="l" fontAlgn="b"/>
                      <a:endParaRPr lang="fr-FR" sz="10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Yoga</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Sans</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0</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 </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125</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160</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163</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166</a:t>
                      </a:r>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u="none" strike="noStrike">
                          <a:effectLst/>
                        </a:rPr>
                        <a:t>0</a:t>
                      </a:r>
                      <a:endParaRPr lang="fr-FR" sz="14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2537517634"/>
                  </a:ext>
                </a:extLst>
              </a:tr>
              <a:tr h="316958">
                <a:tc>
                  <a:txBody>
                    <a:bodyPr/>
                    <a:lstStyle/>
                    <a:p>
                      <a:pPr algn="l" fontAlgn="b"/>
                      <a:endParaRPr lang="fr-FR" sz="1000" b="0" i="0" u="none" strike="noStrike">
                        <a:effectLst/>
                        <a:latin typeface="Times New Roman" panose="02020603050405020304" pitchFamily="18" charset="0"/>
                      </a:endParaRPr>
                    </a:p>
                  </a:txBody>
                  <a:tcPr marL="0" marR="0" marT="0" marB="0" anchor="b"/>
                </a:tc>
                <a:tc>
                  <a:txBody>
                    <a:bodyPr/>
                    <a:lstStyle/>
                    <a:p>
                      <a:pPr algn="ctr" fontAlgn="b"/>
                      <a:endParaRPr lang="fr-FR" sz="1400" b="0" i="0" u="none" strike="noStrike">
                        <a:effectLst/>
                        <a:latin typeface="Times New Roman" panose="02020603050405020304" pitchFamily="18" charset="0"/>
                      </a:endParaRPr>
                    </a:p>
                  </a:txBody>
                  <a:tcPr marL="0" marR="0" marT="0" marB="0" anchor="b"/>
                </a:tc>
                <a:tc>
                  <a:txBody>
                    <a:bodyPr/>
                    <a:lstStyle/>
                    <a:p>
                      <a:pPr algn="ctr" fontAlgn="b"/>
                      <a:endParaRPr lang="fr-FR" sz="1400" b="0" i="0" u="none" strike="noStrike">
                        <a:effectLst/>
                        <a:latin typeface="Times New Roman" panose="02020603050405020304" pitchFamily="18" charset="0"/>
                      </a:endParaRPr>
                    </a:p>
                  </a:txBody>
                  <a:tcPr marL="0" marR="0" marT="0" marB="0" anchor="b"/>
                </a:tc>
                <a:tc>
                  <a:txBody>
                    <a:bodyPr/>
                    <a:lstStyle/>
                    <a:p>
                      <a:pPr algn="ctr" fontAlgn="b"/>
                      <a:r>
                        <a:rPr lang="fr-FR" sz="1400" b="1" u="none" strike="noStrike">
                          <a:effectLst/>
                        </a:rPr>
                        <a:t>16 285</a:t>
                      </a:r>
                      <a:endParaRPr lang="fr-FR" sz="1400" b="1" i="0" u="none" strike="noStrike">
                        <a:effectLst/>
                        <a:latin typeface="Times New Roman" panose="02020603050405020304" pitchFamily="18" charset="0"/>
                      </a:endParaRPr>
                    </a:p>
                  </a:txBody>
                  <a:tcPr marL="0" marR="0" marT="0" marB="0" anchor="b"/>
                </a:tc>
                <a:tc>
                  <a:txBody>
                    <a:bodyPr/>
                    <a:lstStyle/>
                    <a:p>
                      <a:pPr algn="ctr" fontAlgn="b"/>
                      <a:r>
                        <a:rPr lang="fr-FR" sz="1400" b="1" u="none" strike="noStrike">
                          <a:effectLst/>
                        </a:rPr>
                        <a:t>1 374</a:t>
                      </a:r>
                      <a:endParaRPr lang="fr-FR" sz="1400" b="1" i="0" u="none" strike="noStrike">
                        <a:effectLst/>
                        <a:latin typeface="Times New Roman" panose="02020603050405020304" pitchFamily="18" charset="0"/>
                      </a:endParaRPr>
                    </a:p>
                  </a:txBody>
                  <a:tcPr marL="0" marR="0" marT="0" marB="0" anchor="b"/>
                </a:tc>
                <a:tc>
                  <a:txBody>
                    <a:bodyPr/>
                    <a:lstStyle/>
                    <a:p>
                      <a:pPr algn="ctr" fontAlgn="b"/>
                      <a:r>
                        <a:rPr lang="fr-FR" sz="1400" b="1" u="none" strike="noStrike">
                          <a:effectLst/>
                        </a:rPr>
                        <a:t>1 653</a:t>
                      </a:r>
                      <a:endParaRPr lang="fr-FR" sz="1400" b="1" i="0" u="none" strike="noStrike">
                        <a:effectLst/>
                        <a:latin typeface="Times New Roman" panose="02020603050405020304" pitchFamily="18" charset="0"/>
                      </a:endParaRPr>
                    </a:p>
                  </a:txBody>
                  <a:tcPr marL="0" marR="0" marT="0" marB="0" anchor="b"/>
                </a:tc>
                <a:tc>
                  <a:txBody>
                    <a:bodyPr/>
                    <a:lstStyle/>
                    <a:p>
                      <a:pPr algn="ctr" fontAlgn="b"/>
                      <a:r>
                        <a:rPr lang="fr-FR" sz="1400" b="1" u="none" strike="noStrike">
                          <a:effectLst/>
                        </a:rPr>
                        <a:t>19 790</a:t>
                      </a:r>
                      <a:endParaRPr lang="fr-FR" sz="1400" b="1" i="0" u="none" strike="noStrike">
                        <a:effectLst/>
                        <a:latin typeface="Times New Roman" panose="02020603050405020304" pitchFamily="18" charset="0"/>
                      </a:endParaRPr>
                    </a:p>
                  </a:txBody>
                  <a:tcPr marL="0" marR="0" marT="0" marB="0" anchor="b"/>
                </a:tc>
                <a:tc>
                  <a:txBody>
                    <a:bodyPr/>
                    <a:lstStyle/>
                    <a:p>
                      <a:pPr algn="ctr" fontAlgn="b"/>
                      <a:r>
                        <a:rPr lang="fr-FR" sz="1400" b="1" u="none" strike="noStrike">
                          <a:effectLst/>
                        </a:rPr>
                        <a:t>0</a:t>
                      </a:r>
                      <a:endParaRPr lang="fr-FR" sz="1400" b="1" i="0" u="none" strike="noStrike">
                        <a:effectLst/>
                        <a:latin typeface="Times New Roman" panose="02020603050405020304" pitchFamily="18" charset="0"/>
                      </a:endParaRPr>
                    </a:p>
                  </a:txBody>
                  <a:tcPr marL="0" marR="0" marT="0" marB="0" anchor="b"/>
                </a:tc>
                <a:tc>
                  <a:txBody>
                    <a:bodyPr/>
                    <a:lstStyle/>
                    <a:p>
                      <a:pPr algn="ctr" fontAlgn="b"/>
                      <a:r>
                        <a:rPr lang="fr-FR" sz="1400" b="1" u="none" strike="noStrike">
                          <a:effectLst/>
                        </a:rPr>
                        <a:t>0</a:t>
                      </a:r>
                      <a:endParaRPr lang="fr-FR" sz="1400" b="1" i="0" u="none" strike="noStrike">
                        <a:effectLst/>
                        <a:latin typeface="Times New Roman" panose="02020603050405020304" pitchFamily="18" charset="0"/>
                      </a:endParaRPr>
                    </a:p>
                  </a:txBody>
                  <a:tcPr marL="0" marR="0" marT="0" marB="0" anchor="b"/>
                </a:tc>
                <a:tc>
                  <a:txBody>
                    <a:bodyPr/>
                    <a:lstStyle/>
                    <a:p>
                      <a:pPr algn="ctr" fontAlgn="b"/>
                      <a:r>
                        <a:rPr lang="fr-FR" sz="1400" b="1" u="none" strike="noStrike">
                          <a:effectLst/>
                        </a:rPr>
                        <a:t>4 843</a:t>
                      </a:r>
                      <a:endParaRPr lang="fr-FR" sz="1400" b="1" i="0" u="none" strike="noStrike">
                        <a:effectLst/>
                        <a:latin typeface="Times New Roman" panose="02020603050405020304" pitchFamily="18" charset="0"/>
                      </a:endParaRPr>
                    </a:p>
                  </a:txBody>
                  <a:tcPr marL="0" marR="0" marT="0" marB="0" anchor="b"/>
                </a:tc>
                <a:tc>
                  <a:txBody>
                    <a:bodyPr/>
                    <a:lstStyle/>
                    <a:p>
                      <a:pPr algn="ctr" fontAlgn="b"/>
                      <a:r>
                        <a:rPr lang="fr-FR" sz="1400" b="1" u="none" strike="noStrike">
                          <a:effectLst/>
                        </a:rPr>
                        <a:t>5 643</a:t>
                      </a:r>
                      <a:endParaRPr lang="fr-FR" sz="1400" b="1" i="0" u="none" strike="noStrike">
                        <a:effectLst/>
                        <a:latin typeface="Times New Roman" panose="02020603050405020304" pitchFamily="18" charset="0"/>
                      </a:endParaRPr>
                    </a:p>
                  </a:txBody>
                  <a:tcPr marL="0" marR="0" marT="0" marB="0" anchor="b"/>
                </a:tc>
                <a:tc>
                  <a:txBody>
                    <a:bodyPr/>
                    <a:lstStyle/>
                    <a:p>
                      <a:pPr algn="ctr" fontAlgn="b"/>
                      <a:r>
                        <a:rPr lang="fr-FR" sz="1400" b="1" u="none" strike="noStrike">
                          <a:effectLst/>
                        </a:rPr>
                        <a:t>6 383</a:t>
                      </a:r>
                      <a:endParaRPr lang="fr-FR" sz="1400" b="1" i="0" u="none" strike="noStrike">
                        <a:effectLst/>
                        <a:latin typeface="Times New Roman" panose="02020603050405020304" pitchFamily="18" charset="0"/>
                      </a:endParaRPr>
                    </a:p>
                  </a:txBody>
                  <a:tcPr marL="0" marR="0" marT="0" marB="0" anchor="b"/>
                </a:tc>
                <a:tc>
                  <a:txBody>
                    <a:bodyPr/>
                    <a:lstStyle/>
                    <a:p>
                      <a:pPr algn="ctr" fontAlgn="b"/>
                      <a:r>
                        <a:rPr lang="fr-FR" sz="1400" b="1" u="none" strike="noStrike">
                          <a:effectLst/>
                        </a:rPr>
                        <a:t>6 050</a:t>
                      </a:r>
                      <a:endParaRPr lang="fr-FR" sz="1400" b="1" i="0" u="none" strike="noStrike">
                        <a:effectLst/>
                        <a:latin typeface="Times New Roman" panose="02020603050405020304" pitchFamily="18" charset="0"/>
                      </a:endParaRPr>
                    </a:p>
                  </a:txBody>
                  <a:tcPr marL="0" marR="0" marT="0" marB="0" anchor="b"/>
                </a:tc>
                <a:tc>
                  <a:txBody>
                    <a:bodyPr/>
                    <a:lstStyle/>
                    <a:p>
                      <a:pPr algn="ctr" fontAlgn="b"/>
                      <a:r>
                        <a:rPr lang="fr-FR" sz="1400" b="1" u="none" strike="noStrike" dirty="0">
                          <a:effectLst/>
                        </a:rPr>
                        <a:t>6 050</a:t>
                      </a:r>
                      <a:endParaRPr lang="fr-FR" sz="1400" b="1" i="0" u="none" strike="noStrike" dirty="0">
                        <a:effectLst/>
                        <a:latin typeface="Times New Roman" panose="02020603050405020304" pitchFamily="18" charset="0"/>
                      </a:endParaRPr>
                    </a:p>
                  </a:txBody>
                  <a:tcPr marL="0" marR="0" marT="0" marB="0" anchor="b"/>
                </a:tc>
                <a:extLst>
                  <a:ext uri="{0D108BD9-81ED-4DB2-BD59-A6C34878D82A}">
                    <a16:rowId xmlns:a16="http://schemas.microsoft.com/office/drawing/2014/main" val="1868610982"/>
                  </a:ext>
                </a:extLst>
              </a:tr>
            </a:tbl>
          </a:graphicData>
        </a:graphic>
      </p:graphicFrame>
      <p:pic>
        <p:nvPicPr>
          <p:cNvPr id="9" name="Picture 1" descr="Logo_ASCHU"/>
          <p:cNvPicPr>
            <a:picLocks noChangeAspect="1" noChangeArrowheads="1"/>
          </p:cNvPicPr>
          <p:nvPr/>
        </p:nvPicPr>
        <p:blipFill>
          <a:blip r:embed="rId2" cstate="print"/>
          <a:srcRect/>
          <a:stretch>
            <a:fillRect/>
          </a:stretch>
        </p:blipFill>
        <p:spPr bwMode="auto">
          <a:xfrm>
            <a:off x="253588" y="322884"/>
            <a:ext cx="2106843" cy="1286479"/>
          </a:xfrm>
          <a:prstGeom prst="rect">
            <a:avLst/>
          </a:prstGeom>
          <a:noFill/>
          <a:ln w="9525">
            <a:noFill/>
            <a:miter lim="800000"/>
            <a:headEnd/>
            <a:tailEnd/>
          </a:ln>
        </p:spPr>
      </p:pic>
    </p:spTree>
    <p:extLst>
      <p:ext uri="{BB962C8B-B14F-4D97-AF65-F5344CB8AC3E}">
        <p14:creationId xmlns:p14="http://schemas.microsoft.com/office/powerpoint/2010/main" val="673304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a:t>AG ASCHU 16 décembre 2024</a:t>
            </a:r>
            <a:endParaRPr lang="en-US" dirty="0"/>
          </a:p>
        </p:txBody>
      </p:sp>
      <p:graphicFrame>
        <p:nvGraphicFramePr>
          <p:cNvPr id="3" name="Espace réservé du contenu 2"/>
          <p:cNvGraphicFramePr>
            <a:graphicFrameLocks noGrp="1"/>
          </p:cNvGraphicFramePr>
          <p:nvPr>
            <p:ph idx="1"/>
            <p:extLst>
              <p:ext uri="{D42A27DB-BD31-4B8C-83A1-F6EECF244321}">
                <p14:modId xmlns:p14="http://schemas.microsoft.com/office/powerpoint/2010/main" val="1587450022"/>
              </p:ext>
            </p:extLst>
          </p:nvPr>
        </p:nvGraphicFramePr>
        <p:xfrm>
          <a:off x="564778" y="551329"/>
          <a:ext cx="11053482" cy="5675433"/>
        </p:xfrm>
        <a:graphic>
          <a:graphicData uri="http://schemas.openxmlformats.org/drawingml/2006/table">
            <a:tbl>
              <a:tblPr>
                <a:tableStyleId>{5C22544A-7EE6-4342-B048-85BDC9FD1C3A}</a:tableStyleId>
              </a:tblPr>
              <a:tblGrid>
                <a:gridCol w="401458">
                  <a:extLst>
                    <a:ext uri="{9D8B030D-6E8A-4147-A177-3AD203B41FA5}">
                      <a16:colId xmlns:a16="http://schemas.microsoft.com/office/drawing/2014/main" val="1893759929"/>
                    </a:ext>
                  </a:extLst>
                </a:gridCol>
                <a:gridCol w="3158139">
                  <a:extLst>
                    <a:ext uri="{9D8B030D-6E8A-4147-A177-3AD203B41FA5}">
                      <a16:colId xmlns:a16="http://schemas.microsoft.com/office/drawing/2014/main" val="1564329311"/>
                    </a:ext>
                  </a:extLst>
                </a:gridCol>
                <a:gridCol w="1070555">
                  <a:extLst>
                    <a:ext uri="{9D8B030D-6E8A-4147-A177-3AD203B41FA5}">
                      <a16:colId xmlns:a16="http://schemas.microsoft.com/office/drawing/2014/main" val="2409875711"/>
                    </a:ext>
                  </a:extLst>
                </a:gridCol>
                <a:gridCol w="1070555">
                  <a:extLst>
                    <a:ext uri="{9D8B030D-6E8A-4147-A177-3AD203B41FA5}">
                      <a16:colId xmlns:a16="http://schemas.microsoft.com/office/drawing/2014/main" val="2363690098"/>
                    </a:ext>
                  </a:extLst>
                </a:gridCol>
                <a:gridCol w="1070555">
                  <a:extLst>
                    <a:ext uri="{9D8B030D-6E8A-4147-A177-3AD203B41FA5}">
                      <a16:colId xmlns:a16="http://schemas.microsoft.com/office/drawing/2014/main" val="3480364987"/>
                    </a:ext>
                  </a:extLst>
                </a:gridCol>
                <a:gridCol w="1070555">
                  <a:extLst>
                    <a:ext uri="{9D8B030D-6E8A-4147-A177-3AD203B41FA5}">
                      <a16:colId xmlns:a16="http://schemas.microsoft.com/office/drawing/2014/main" val="4228115939"/>
                    </a:ext>
                  </a:extLst>
                </a:gridCol>
                <a:gridCol w="1070555">
                  <a:extLst>
                    <a:ext uri="{9D8B030D-6E8A-4147-A177-3AD203B41FA5}">
                      <a16:colId xmlns:a16="http://schemas.microsoft.com/office/drawing/2014/main" val="2848362344"/>
                    </a:ext>
                  </a:extLst>
                </a:gridCol>
                <a:gridCol w="1070555">
                  <a:extLst>
                    <a:ext uri="{9D8B030D-6E8A-4147-A177-3AD203B41FA5}">
                      <a16:colId xmlns:a16="http://schemas.microsoft.com/office/drawing/2014/main" val="2820408981"/>
                    </a:ext>
                  </a:extLst>
                </a:gridCol>
                <a:gridCol w="1070555">
                  <a:extLst>
                    <a:ext uri="{9D8B030D-6E8A-4147-A177-3AD203B41FA5}">
                      <a16:colId xmlns:a16="http://schemas.microsoft.com/office/drawing/2014/main" val="359735202"/>
                    </a:ext>
                  </a:extLst>
                </a:gridCol>
              </a:tblGrid>
              <a:tr h="295053">
                <a:tc>
                  <a:txBody>
                    <a:bodyPr/>
                    <a:lstStyle/>
                    <a:p>
                      <a:pPr algn="l" fontAlgn="b"/>
                      <a:endParaRPr lang="fr-FR" sz="1600" b="0" i="0" u="none" strike="noStrike">
                        <a:effectLst/>
                        <a:latin typeface="Times New Roman" panose="02020603050405020304" pitchFamily="18" charset="0"/>
                      </a:endParaRPr>
                    </a:p>
                  </a:txBody>
                  <a:tcPr marL="0" marR="0" marT="0" marB="0" anchor="b"/>
                </a:tc>
                <a:tc>
                  <a:txBody>
                    <a:bodyPr/>
                    <a:lstStyle/>
                    <a:p>
                      <a:pPr algn="ctr" fontAlgn="b"/>
                      <a:endParaRPr lang="fr-FR" sz="1600" b="0" i="0" u="none" strike="noStrike" dirty="0">
                        <a:effectLst/>
                        <a:latin typeface="Times New Roman" panose="02020603050405020304" pitchFamily="18" charset="0"/>
                      </a:endParaRPr>
                    </a:p>
                  </a:txBody>
                  <a:tcPr marL="0" marR="0" marT="0" marB="0" anchor="b"/>
                </a:tc>
                <a:tc gridSpan="7">
                  <a:txBody>
                    <a:bodyPr/>
                    <a:lstStyle/>
                    <a:p>
                      <a:pPr algn="ctr" fontAlgn="ctr"/>
                      <a:endParaRPr lang="fr-FR" sz="1600" b="0" i="0" u="none" strike="noStrike" dirty="0">
                        <a:effectLst/>
                        <a:latin typeface="Times New Roman" panose="02020603050405020304" pitchFamily="18" charset="0"/>
                      </a:endParaRPr>
                    </a:p>
                  </a:txBody>
                  <a:tcPr marL="0" marR="0"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50782309"/>
                  </a:ext>
                </a:extLst>
              </a:tr>
              <a:tr h="295053">
                <a:tc>
                  <a:txBody>
                    <a:bodyPr/>
                    <a:lstStyle/>
                    <a:p>
                      <a:pPr algn="l" fontAlgn="b"/>
                      <a:endParaRPr lang="fr-FR" sz="1600" b="0" i="0" u="none" strike="noStrike">
                        <a:effectLst/>
                        <a:latin typeface="Times New Roman" panose="02020603050405020304" pitchFamily="18" charset="0"/>
                      </a:endParaRPr>
                    </a:p>
                  </a:txBody>
                  <a:tcPr marL="0" marR="0" marT="0" marB="0" anchor="b"/>
                </a:tc>
                <a:tc>
                  <a:txBody>
                    <a:bodyPr/>
                    <a:lstStyle/>
                    <a:p>
                      <a:pPr algn="ctr" fontAlgn="b"/>
                      <a:endParaRPr lang="fr-FR" sz="1600" b="0" i="0" u="none" strike="noStrike" dirty="0">
                        <a:effectLst/>
                        <a:latin typeface="Times New Roman" panose="02020603050405020304" pitchFamily="18" charset="0"/>
                      </a:endParaRPr>
                    </a:p>
                  </a:txBody>
                  <a:tcPr marL="0" marR="0" marT="0" marB="0" anchor="b"/>
                </a:tc>
                <a:tc gridSpan="7">
                  <a:txBody>
                    <a:bodyPr/>
                    <a:lstStyle/>
                    <a:p>
                      <a:pPr algn="ctr" fontAlgn="ctr"/>
                      <a:r>
                        <a:rPr lang="fr-FR" sz="1600" u="none" strike="noStrike" dirty="0">
                          <a:effectLst/>
                        </a:rPr>
                        <a:t>Saisons précédentes</a:t>
                      </a:r>
                      <a:endParaRPr lang="fr-FR" sz="1600" b="0" i="0" u="none" strike="noStrike" dirty="0">
                        <a:effectLst/>
                        <a:latin typeface="Times New Roman" panose="02020603050405020304" pitchFamily="18" charset="0"/>
                      </a:endParaRPr>
                    </a:p>
                  </a:txBody>
                  <a:tcPr marL="0" marR="0"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073223431"/>
                  </a:ext>
                </a:extLst>
              </a:tr>
              <a:tr h="659532">
                <a:tc>
                  <a:txBody>
                    <a:bodyPr/>
                    <a:lstStyle/>
                    <a:p>
                      <a:pPr algn="ctr" fontAlgn="ctr"/>
                      <a:endParaRPr lang="fr-FR" sz="1600" b="0" i="0" u="none" strike="noStrike">
                        <a:effectLst/>
                        <a:latin typeface="Times New Roman" panose="02020603050405020304" pitchFamily="18" charset="0"/>
                      </a:endParaRPr>
                    </a:p>
                  </a:txBody>
                  <a:tcPr marL="0" marR="0" marT="0" marB="0" anchor="ctr"/>
                </a:tc>
                <a:tc>
                  <a:txBody>
                    <a:bodyPr/>
                    <a:lstStyle/>
                    <a:p>
                      <a:pPr algn="ctr" fontAlgn="ctr"/>
                      <a:endParaRPr lang="fr-FR" sz="1600" b="0" i="0" u="none" strike="noStrike" dirty="0">
                        <a:effectLst/>
                        <a:latin typeface="Times New Roman" panose="02020603050405020304" pitchFamily="18" charset="0"/>
                      </a:endParaRPr>
                    </a:p>
                  </a:txBody>
                  <a:tcPr marL="0" marR="0" marT="0" marB="0" anchor="ctr"/>
                </a:tc>
                <a:tc>
                  <a:txBody>
                    <a:bodyPr/>
                    <a:lstStyle/>
                    <a:p>
                      <a:pPr algn="ctr" fontAlgn="ctr"/>
                      <a:r>
                        <a:rPr lang="fr-FR" sz="1600" u="none" strike="noStrike">
                          <a:effectLst/>
                        </a:rPr>
                        <a:t>2017/18</a:t>
                      </a:r>
                      <a:endParaRPr lang="fr-FR" sz="1600" b="0" i="0" u="none" strike="noStrike">
                        <a:effectLst/>
                        <a:latin typeface="Times New Roman" panose="02020603050405020304" pitchFamily="18" charset="0"/>
                      </a:endParaRPr>
                    </a:p>
                  </a:txBody>
                  <a:tcPr marL="0" marR="0" marT="0" marB="0" anchor="ctr"/>
                </a:tc>
                <a:tc>
                  <a:txBody>
                    <a:bodyPr/>
                    <a:lstStyle/>
                    <a:p>
                      <a:pPr algn="ctr" fontAlgn="ctr"/>
                      <a:r>
                        <a:rPr lang="fr-FR" sz="1600" u="none" strike="noStrike">
                          <a:effectLst/>
                        </a:rPr>
                        <a:t>2018/19</a:t>
                      </a:r>
                      <a:endParaRPr lang="fr-FR" sz="1600" b="0" i="0" u="none" strike="noStrike">
                        <a:effectLst/>
                        <a:latin typeface="Times New Roman" panose="02020603050405020304" pitchFamily="18" charset="0"/>
                      </a:endParaRPr>
                    </a:p>
                  </a:txBody>
                  <a:tcPr marL="0" marR="0" marT="0" marB="0" anchor="ctr"/>
                </a:tc>
                <a:tc>
                  <a:txBody>
                    <a:bodyPr/>
                    <a:lstStyle/>
                    <a:p>
                      <a:pPr algn="ctr" fontAlgn="ctr"/>
                      <a:r>
                        <a:rPr lang="fr-FR" sz="1600" u="none" strike="noStrike">
                          <a:effectLst/>
                        </a:rPr>
                        <a:t>2019/20</a:t>
                      </a:r>
                      <a:endParaRPr lang="fr-FR" sz="1600" b="0" i="0" u="none" strike="noStrike">
                        <a:effectLst/>
                        <a:latin typeface="Times New Roman" panose="02020603050405020304" pitchFamily="18" charset="0"/>
                      </a:endParaRPr>
                    </a:p>
                  </a:txBody>
                  <a:tcPr marL="0" marR="0" marT="0" marB="0" anchor="ctr"/>
                </a:tc>
                <a:tc>
                  <a:txBody>
                    <a:bodyPr/>
                    <a:lstStyle/>
                    <a:p>
                      <a:pPr algn="ctr" fontAlgn="ctr"/>
                      <a:r>
                        <a:rPr lang="fr-FR" sz="1600" u="none" strike="noStrike">
                          <a:effectLst/>
                        </a:rPr>
                        <a:t>2020/21</a:t>
                      </a:r>
                      <a:endParaRPr lang="fr-FR" sz="1600" b="0" i="0" u="none" strike="noStrike">
                        <a:effectLst/>
                        <a:latin typeface="Times New Roman" panose="02020603050405020304" pitchFamily="18" charset="0"/>
                      </a:endParaRPr>
                    </a:p>
                  </a:txBody>
                  <a:tcPr marL="0" marR="0" marT="0" marB="0" anchor="ctr"/>
                </a:tc>
                <a:tc>
                  <a:txBody>
                    <a:bodyPr/>
                    <a:lstStyle/>
                    <a:p>
                      <a:pPr algn="ctr" fontAlgn="ctr"/>
                      <a:r>
                        <a:rPr lang="fr-FR" sz="1600" u="none" strike="noStrike">
                          <a:effectLst/>
                        </a:rPr>
                        <a:t>2022/23</a:t>
                      </a:r>
                      <a:endParaRPr lang="fr-FR" sz="1600" b="0" i="0" u="none" strike="noStrike">
                        <a:effectLst/>
                        <a:latin typeface="Times New Roman" panose="02020603050405020304" pitchFamily="18" charset="0"/>
                      </a:endParaRPr>
                    </a:p>
                  </a:txBody>
                  <a:tcPr marL="0" marR="0" marT="0" marB="0" anchor="ctr"/>
                </a:tc>
                <a:tc>
                  <a:txBody>
                    <a:bodyPr/>
                    <a:lstStyle/>
                    <a:p>
                      <a:pPr algn="ctr" fontAlgn="ctr"/>
                      <a:r>
                        <a:rPr lang="fr-FR" sz="1600" u="none" strike="noStrike">
                          <a:effectLst/>
                        </a:rPr>
                        <a:t>2023/24</a:t>
                      </a:r>
                      <a:endParaRPr lang="fr-FR" sz="1600" b="0" i="0" u="none" strike="noStrike">
                        <a:effectLst/>
                        <a:latin typeface="Times New Roman" panose="02020603050405020304" pitchFamily="18" charset="0"/>
                      </a:endParaRPr>
                    </a:p>
                  </a:txBody>
                  <a:tcPr marL="0" marR="0" marT="0" marB="0" anchor="ctr"/>
                </a:tc>
                <a:tc>
                  <a:txBody>
                    <a:bodyPr/>
                    <a:lstStyle/>
                    <a:p>
                      <a:pPr algn="ctr" fontAlgn="ctr"/>
                      <a:r>
                        <a:rPr lang="fr-FR" sz="1600" u="none" strike="noStrike" dirty="0">
                          <a:effectLst/>
                        </a:rPr>
                        <a:t>2024/25</a:t>
                      </a:r>
                      <a:endParaRPr lang="fr-FR" sz="1600" b="0" i="0" u="none" strike="noStrike" dirty="0">
                        <a:effectLst/>
                        <a:latin typeface="Times New Roman" panose="02020603050405020304" pitchFamily="18" charset="0"/>
                      </a:endParaRPr>
                    </a:p>
                  </a:txBody>
                  <a:tcPr marL="0" marR="0" marT="0" marB="0" anchor="ctr"/>
                </a:tc>
                <a:extLst>
                  <a:ext uri="{0D108BD9-81ED-4DB2-BD59-A6C34878D82A}">
                    <a16:rowId xmlns:a16="http://schemas.microsoft.com/office/drawing/2014/main" val="2603516107"/>
                  </a:ext>
                </a:extLst>
              </a:tr>
              <a:tr h="295053">
                <a:tc>
                  <a:txBody>
                    <a:bodyPr/>
                    <a:lstStyle/>
                    <a:p>
                      <a:pPr algn="l" fontAlgn="b"/>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Athlétisme</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1 700 €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1 325 €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660 €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1786096677"/>
                  </a:ext>
                </a:extLst>
              </a:tr>
              <a:tr h="295053">
                <a:tc>
                  <a:txBody>
                    <a:bodyPr/>
                    <a:lstStyle/>
                    <a:p>
                      <a:pPr algn="l" fontAlgn="b"/>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dirty="0">
                          <a:effectLst/>
                        </a:rPr>
                        <a:t>Badminton</a:t>
                      </a:r>
                      <a:endParaRPr lang="fr-FR" sz="1600" b="0" i="0" u="none" strike="noStrike" dirty="0">
                        <a:effectLst/>
                        <a:latin typeface="Times New Roman" panose="02020603050405020304" pitchFamily="18" charset="0"/>
                      </a:endParaRPr>
                    </a:p>
                  </a:txBody>
                  <a:tcPr marL="0" marR="0" marT="0" marB="0" anchor="b"/>
                </a:tc>
                <a:tc>
                  <a:txBody>
                    <a:bodyPr/>
                    <a:lstStyle/>
                    <a:p>
                      <a:pPr algn="ctr" fontAlgn="b"/>
                      <a:r>
                        <a:rPr lang="fr-FR" sz="1600" u="none" strike="noStrike">
                          <a:effectLst/>
                        </a:rPr>
                        <a:t>270 €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200 €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4054003387"/>
                  </a:ext>
                </a:extLst>
              </a:tr>
              <a:tr h="295053">
                <a:tc>
                  <a:txBody>
                    <a:bodyPr/>
                    <a:lstStyle/>
                    <a:p>
                      <a:pPr algn="l" fontAlgn="b"/>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Basket</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150 €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3308061284"/>
                  </a:ext>
                </a:extLst>
              </a:tr>
              <a:tr h="295053">
                <a:tc>
                  <a:txBody>
                    <a:bodyPr/>
                    <a:lstStyle/>
                    <a:p>
                      <a:pPr algn="l" fontAlgn="b"/>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Bowling</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214 €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667010489"/>
                  </a:ext>
                </a:extLst>
              </a:tr>
              <a:tr h="295053">
                <a:tc>
                  <a:txBody>
                    <a:bodyPr/>
                    <a:lstStyle/>
                    <a:p>
                      <a:pPr algn="l" fontAlgn="b"/>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Cyclo</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400 €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250 €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100 €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600 €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600 €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600 €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2400968889"/>
                  </a:ext>
                </a:extLst>
              </a:tr>
              <a:tr h="295053">
                <a:tc>
                  <a:txBody>
                    <a:bodyPr/>
                    <a:lstStyle/>
                    <a:p>
                      <a:pPr algn="l" fontAlgn="b"/>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Foot</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202 €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350 €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250 €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366 €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250 €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1518898687"/>
                  </a:ext>
                </a:extLst>
              </a:tr>
              <a:tr h="295053">
                <a:tc>
                  <a:txBody>
                    <a:bodyPr/>
                    <a:lstStyle/>
                    <a:p>
                      <a:pPr algn="l" fontAlgn="b"/>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Golf</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225 €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3866409302"/>
                  </a:ext>
                </a:extLst>
              </a:tr>
              <a:tr h="295053">
                <a:tc>
                  <a:txBody>
                    <a:bodyPr/>
                    <a:lstStyle/>
                    <a:p>
                      <a:pPr algn="l" fontAlgn="b"/>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Pilates</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200 €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400 €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2798311830"/>
                  </a:ext>
                </a:extLst>
              </a:tr>
              <a:tr h="295053">
                <a:tc>
                  <a:txBody>
                    <a:bodyPr/>
                    <a:lstStyle/>
                    <a:p>
                      <a:pPr algn="l" fontAlgn="b"/>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Qi-Gong</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solidFill>
                          <a:srgbClr val="FF0000"/>
                        </a:solidFill>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solidFill>
                          <a:srgbClr val="FF0000"/>
                        </a:solidFill>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solidFill>
                          <a:srgbClr val="FF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096789426"/>
                  </a:ext>
                </a:extLst>
              </a:tr>
              <a:tr h="295053">
                <a:tc>
                  <a:txBody>
                    <a:bodyPr/>
                    <a:lstStyle/>
                    <a:p>
                      <a:pPr algn="l" fontAlgn="b"/>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Randonnée</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180 €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240 €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320 €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1855512527"/>
                  </a:ext>
                </a:extLst>
              </a:tr>
              <a:tr h="295053">
                <a:tc>
                  <a:txBody>
                    <a:bodyPr/>
                    <a:lstStyle/>
                    <a:p>
                      <a:pPr algn="l" fontAlgn="b"/>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Roller</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358 €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694 €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415 €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240 €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2818603459"/>
                  </a:ext>
                </a:extLst>
              </a:tr>
              <a:tr h="295053">
                <a:tc>
                  <a:txBody>
                    <a:bodyPr/>
                    <a:lstStyle/>
                    <a:p>
                      <a:pPr algn="l" fontAlgn="b"/>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Tennis de table</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1429542268"/>
                  </a:ext>
                </a:extLst>
              </a:tr>
              <a:tr h="295053">
                <a:tc>
                  <a:txBody>
                    <a:bodyPr/>
                    <a:lstStyle/>
                    <a:p>
                      <a:pPr algn="l" fontAlgn="b"/>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Volley</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100 €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760 €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1439049528"/>
                  </a:ext>
                </a:extLst>
              </a:tr>
              <a:tr h="295053">
                <a:tc>
                  <a:txBody>
                    <a:bodyPr/>
                    <a:lstStyle/>
                    <a:p>
                      <a:pPr algn="l" fontAlgn="b"/>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dirty="0">
                          <a:effectLst/>
                        </a:rPr>
                        <a:t>Yoga</a:t>
                      </a:r>
                      <a:endParaRPr lang="fr-FR" sz="1600" b="0" i="0" u="none" strike="noStrike" dirty="0">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 </a:t>
                      </a:r>
                      <a:endParaRPr lang="fr-FR" sz="16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4155828923"/>
                  </a:ext>
                </a:extLst>
              </a:tr>
              <a:tr h="295053">
                <a:tc>
                  <a:txBody>
                    <a:bodyPr/>
                    <a:lstStyle/>
                    <a:p>
                      <a:pPr algn="l" fontAlgn="b"/>
                      <a:endParaRPr lang="fr-FR" sz="1600" b="0" i="0" u="none" strike="noStrike">
                        <a:effectLst/>
                        <a:latin typeface="Times New Roman" panose="02020603050405020304" pitchFamily="18" charset="0"/>
                      </a:endParaRPr>
                    </a:p>
                  </a:txBody>
                  <a:tcPr marL="0" marR="0" marT="0" marB="0" anchor="b"/>
                </a:tc>
                <a:tc>
                  <a:txBody>
                    <a:bodyPr/>
                    <a:lstStyle/>
                    <a:p>
                      <a:pPr algn="ctr" fontAlgn="b"/>
                      <a:endParaRPr lang="fr-FR" sz="1600" b="0" i="0" u="none" strike="noStrike" dirty="0">
                        <a:effectLst/>
                        <a:latin typeface="Times New Roman" panose="02020603050405020304" pitchFamily="18" charset="0"/>
                      </a:endParaRPr>
                    </a:p>
                  </a:txBody>
                  <a:tcPr marL="0" marR="0" marT="0" marB="0" anchor="b"/>
                </a:tc>
                <a:tc>
                  <a:txBody>
                    <a:bodyPr/>
                    <a:lstStyle/>
                    <a:p>
                      <a:pPr algn="ctr" fontAlgn="b"/>
                      <a:r>
                        <a:rPr lang="fr-FR" sz="1600" u="none" strike="noStrike">
                          <a:effectLst/>
                        </a:rPr>
                        <a:t>1 410 €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3 684 €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3 370 €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1 366 €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1 724 €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a:effectLst/>
                        </a:rPr>
                        <a:t>1 065 €</a:t>
                      </a:r>
                      <a:endParaRPr lang="fr-FR" sz="1600" b="0" i="0" u="none" strike="noStrike">
                        <a:effectLst/>
                        <a:latin typeface="Times New Roman" panose="02020603050405020304" pitchFamily="18" charset="0"/>
                      </a:endParaRPr>
                    </a:p>
                  </a:txBody>
                  <a:tcPr marL="0" marR="0" marT="0" marB="0" anchor="b"/>
                </a:tc>
                <a:tc>
                  <a:txBody>
                    <a:bodyPr/>
                    <a:lstStyle/>
                    <a:p>
                      <a:pPr algn="ctr" fontAlgn="b"/>
                      <a:r>
                        <a:rPr lang="fr-FR" sz="1600" u="none" strike="noStrike" dirty="0">
                          <a:effectLst/>
                        </a:rPr>
                        <a:t> </a:t>
                      </a:r>
                      <a:endParaRPr lang="fr-FR" sz="1600" b="0" i="0" u="none" strike="noStrike" dirty="0">
                        <a:effectLst/>
                        <a:latin typeface="Times New Roman" panose="02020603050405020304" pitchFamily="18" charset="0"/>
                      </a:endParaRPr>
                    </a:p>
                  </a:txBody>
                  <a:tcPr marL="0" marR="0" marT="0" marB="0" anchor="b"/>
                </a:tc>
                <a:extLst>
                  <a:ext uri="{0D108BD9-81ED-4DB2-BD59-A6C34878D82A}">
                    <a16:rowId xmlns:a16="http://schemas.microsoft.com/office/drawing/2014/main" val="1130320454"/>
                  </a:ext>
                </a:extLst>
              </a:tr>
            </a:tbl>
          </a:graphicData>
        </a:graphic>
      </p:graphicFrame>
      <p:pic>
        <p:nvPicPr>
          <p:cNvPr id="7" name="Picture 1" descr="Logo_ASCHU"/>
          <p:cNvPicPr>
            <a:picLocks noChangeAspect="1" noChangeArrowheads="1"/>
          </p:cNvPicPr>
          <p:nvPr/>
        </p:nvPicPr>
        <p:blipFill>
          <a:blip r:embed="rId2" cstate="print"/>
          <a:srcRect/>
          <a:stretch>
            <a:fillRect/>
          </a:stretch>
        </p:blipFill>
        <p:spPr bwMode="auto">
          <a:xfrm>
            <a:off x="-2211438" y="-404883"/>
            <a:ext cx="2268240" cy="1475589"/>
          </a:xfrm>
          <a:prstGeom prst="rect">
            <a:avLst/>
          </a:prstGeom>
          <a:noFill/>
          <a:ln w="9525">
            <a:noFill/>
            <a:miter lim="800000"/>
            <a:headEnd/>
            <a:tailEnd/>
          </a:ln>
        </p:spPr>
      </p:pic>
      <p:pic>
        <p:nvPicPr>
          <p:cNvPr id="9" name="Picture 1" descr="Logo_ASCHU"/>
          <p:cNvPicPr>
            <a:picLocks noChangeAspect="1" noChangeArrowheads="1"/>
          </p:cNvPicPr>
          <p:nvPr/>
        </p:nvPicPr>
        <p:blipFill>
          <a:blip r:embed="rId2" cstate="print"/>
          <a:srcRect/>
          <a:stretch>
            <a:fillRect/>
          </a:stretch>
        </p:blipFill>
        <p:spPr bwMode="auto">
          <a:xfrm>
            <a:off x="564778" y="551329"/>
            <a:ext cx="2106843" cy="1286479"/>
          </a:xfrm>
          <a:prstGeom prst="rect">
            <a:avLst/>
          </a:prstGeom>
          <a:noFill/>
          <a:ln w="9525">
            <a:noFill/>
            <a:miter lim="800000"/>
            <a:headEnd/>
            <a:tailEnd/>
          </a:ln>
        </p:spPr>
      </p:pic>
    </p:spTree>
    <p:extLst>
      <p:ext uri="{BB962C8B-B14F-4D97-AF65-F5344CB8AC3E}">
        <p14:creationId xmlns:p14="http://schemas.microsoft.com/office/powerpoint/2010/main" val="256297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194FA4-BDFB-C441-941E-7045531C7B07}"/>
              </a:ext>
            </a:extLst>
          </p:cNvPr>
          <p:cNvSpPr>
            <a:spLocks noGrp="1"/>
          </p:cNvSpPr>
          <p:nvPr>
            <p:ph type="title"/>
          </p:nvPr>
        </p:nvSpPr>
        <p:spPr>
          <a:xfrm>
            <a:off x="685801" y="2142067"/>
            <a:ext cx="10131425" cy="1456267"/>
          </a:xfrm>
        </p:spPr>
        <p:txBody>
          <a:bodyPr>
            <a:normAutofit fontScale="90000"/>
          </a:bodyPr>
          <a:lstStyle/>
          <a:p>
            <a:br>
              <a:rPr lang="fr-FR" dirty="0"/>
            </a:br>
            <a:br>
              <a:rPr lang="fr-FR" dirty="0"/>
            </a:br>
            <a:br>
              <a:rPr lang="fr-FR" dirty="0"/>
            </a:br>
            <a:r>
              <a:rPr lang="fr-FR" b="1" dirty="0"/>
              <a:t>3 - </a:t>
            </a:r>
            <a:r>
              <a:rPr lang="fr-FR" b="1" dirty="0" err="1"/>
              <a:t>RAPPoRT</a:t>
            </a:r>
            <a:r>
              <a:rPr lang="fr-FR" b="1" dirty="0"/>
              <a:t> DES SECTIONS </a:t>
            </a:r>
            <a:br>
              <a:rPr lang="fr-FR" dirty="0"/>
            </a:br>
            <a:br>
              <a:rPr lang="fr-FR" dirty="0"/>
            </a:br>
            <a:r>
              <a:rPr lang="fr-FR" dirty="0"/>
              <a:t>4 - ÉLECTION DU BUREAU</a:t>
            </a:r>
            <a:br>
              <a:rPr lang="fr-FR" dirty="0"/>
            </a:br>
            <a:br>
              <a:rPr lang="fr-FR" dirty="0"/>
            </a:br>
            <a:r>
              <a:rPr lang="fr-FR" dirty="0"/>
              <a:t>5 – PROCHAINE RÉUNION</a:t>
            </a:r>
            <a:br>
              <a:rPr lang="fr-FR" dirty="0"/>
            </a:br>
            <a:endParaRPr lang="fr-FR" dirty="0"/>
          </a:p>
        </p:txBody>
      </p:sp>
      <p:sp>
        <p:nvSpPr>
          <p:cNvPr id="4" name="Espace réservé du pied de page 3">
            <a:extLst>
              <a:ext uri="{FF2B5EF4-FFF2-40B4-BE49-F238E27FC236}">
                <a16:creationId xmlns:a16="http://schemas.microsoft.com/office/drawing/2014/main" id="{4B523869-617A-4242-A0A0-D1A87EE5DCC2}"/>
              </a:ext>
            </a:extLst>
          </p:cNvPr>
          <p:cNvSpPr>
            <a:spLocks noGrp="1"/>
          </p:cNvSpPr>
          <p:nvPr>
            <p:ph type="ftr" sz="quarter" idx="11"/>
          </p:nvPr>
        </p:nvSpPr>
        <p:spPr/>
        <p:txBody>
          <a:bodyPr/>
          <a:lstStyle/>
          <a:p>
            <a:r>
              <a:rPr lang="fr-FR" dirty="0"/>
              <a:t>AG ASCHU 16 décembre 2024</a:t>
            </a:r>
            <a:endParaRPr lang="en-US" dirty="0"/>
          </a:p>
        </p:txBody>
      </p:sp>
    </p:spTree>
    <p:extLst>
      <p:ext uri="{BB962C8B-B14F-4D97-AF65-F5344CB8AC3E}">
        <p14:creationId xmlns:p14="http://schemas.microsoft.com/office/powerpoint/2010/main" val="13220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409B31-6637-DB41-BDD4-0FE757EC3772}"/>
              </a:ext>
            </a:extLst>
          </p:cNvPr>
          <p:cNvSpPr>
            <a:spLocks noGrp="1"/>
          </p:cNvSpPr>
          <p:nvPr>
            <p:ph type="title"/>
          </p:nvPr>
        </p:nvSpPr>
        <p:spPr>
          <a:xfrm>
            <a:off x="585636" y="387626"/>
            <a:ext cx="10131425" cy="527824"/>
          </a:xfrm>
        </p:spPr>
        <p:txBody>
          <a:bodyPr>
            <a:normAutofit fontScale="90000"/>
          </a:bodyPr>
          <a:lstStyle/>
          <a:p>
            <a:r>
              <a:rPr lang="fr-FR" dirty="0"/>
              <a:t>3 - RAPPORT DES SECTIONS</a:t>
            </a:r>
          </a:p>
        </p:txBody>
      </p:sp>
      <p:graphicFrame>
        <p:nvGraphicFramePr>
          <p:cNvPr id="5" name="Espace réservé du contenu 4">
            <a:extLst>
              <a:ext uri="{FF2B5EF4-FFF2-40B4-BE49-F238E27FC236}">
                <a16:creationId xmlns:a16="http://schemas.microsoft.com/office/drawing/2014/main" id="{FDF2A396-7185-904A-8ACE-6C3121A5426E}"/>
              </a:ext>
            </a:extLst>
          </p:cNvPr>
          <p:cNvGraphicFramePr>
            <a:graphicFrameLocks noGrp="1"/>
          </p:cNvGraphicFramePr>
          <p:nvPr>
            <p:ph idx="1"/>
            <p:extLst>
              <p:ext uri="{D42A27DB-BD31-4B8C-83A1-F6EECF244321}">
                <p14:modId xmlns:p14="http://schemas.microsoft.com/office/powerpoint/2010/main" val="3845895505"/>
              </p:ext>
            </p:extLst>
          </p:nvPr>
        </p:nvGraphicFramePr>
        <p:xfrm>
          <a:off x="119270" y="1035119"/>
          <a:ext cx="11867321" cy="5120640"/>
        </p:xfrm>
        <a:graphic>
          <a:graphicData uri="http://schemas.openxmlformats.org/drawingml/2006/table">
            <a:tbl>
              <a:tblPr firstRow="1" bandRow="1">
                <a:tableStyleId>{5C22544A-7EE6-4342-B048-85BDC9FD1C3A}</a:tableStyleId>
              </a:tblPr>
              <a:tblGrid>
                <a:gridCol w="1705832">
                  <a:extLst>
                    <a:ext uri="{9D8B030D-6E8A-4147-A177-3AD203B41FA5}">
                      <a16:colId xmlns:a16="http://schemas.microsoft.com/office/drawing/2014/main" val="1152671983"/>
                    </a:ext>
                  </a:extLst>
                </a:gridCol>
                <a:gridCol w="997611">
                  <a:extLst>
                    <a:ext uri="{9D8B030D-6E8A-4147-A177-3AD203B41FA5}">
                      <a16:colId xmlns:a16="http://schemas.microsoft.com/office/drawing/2014/main" val="1080235882"/>
                    </a:ext>
                  </a:extLst>
                </a:gridCol>
                <a:gridCol w="1162878">
                  <a:extLst>
                    <a:ext uri="{9D8B030D-6E8A-4147-A177-3AD203B41FA5}">
                      <a16:colId xmlns:a16="http://schemas.microsoft.com/office/drawing/2014/main" val="4210726135"/>
                    </a:ext>
                  </a:extLst>
                </a:gridCol>
                <a:gridCol w="8001000">
                  <a:extLst>
                    <a:ext uri="{9D8B030D-6E8A-4147-A177-3AD203B41FA5}">
                      <a16:colId xmlns:a16="http://schemas.microsoft.com/office/drawing/2014/main" val="385347375"/>
                    </a:ext>
                  </a:extLst>
                </a:gridCol>
              </a:tblGrid>
              <a:tr h="378318">
                <a:tc>
                  <a:txBody>
                    <a:bodyPr/>
                    <a:lstStyle/>
                    <a:p>
                      <a:endParaRPr lang="fr-FR" dirty="0"/>
                    </a:p>
                  </a:txBody>
                  <a:tcPr/>
                </a:tc>
                <a:tc>
                  <a:txBody>
                    <a:bodyPr/>
                    <a:lstStyle/>
                    <a:p>
                      <a:r>
                        <a:rPr lang="fr-FR" sz="1000" dirty="0"/>
                        <a:t>Nb adhérents 2024/2025</a:t>
                      </a:r>
                    </a:p>
                  </a:txBody>
                  <a:tcPr/>
                </a:tc>
                <a:tc>
                  <a:txBody>
                    <a:bodyPr/>
                    <a:lstStyle/>
                    <a:p>
                      <a:r>
                        <a:rPr lang="fr-FR" sz="1000" b="1" dirty="0"/>
                        <a:t>Variation du  nb / saison précédente</a:t>
                      </a:r>
                    </a:p>
                  </a:txBody>
                  <a:tcPr/>
                </a:tc>
                <a:tc>
                  <a:txBody>
                    <a:bodyPr/>
                    <a:lstStyle/>
                    <a:p>
                      <a:r>
                        <a:rPr lang="fr-FR" sz="1400" dirty="0"/>
                        <a:t>Points importants pour l’année 2023-2024 / projets</a:t>
                      </a:r>
                    </a:p>
                  </a:txBody>
                  <a:tcPr/>
                </a:tc>
                <a:extLst>
                  <a:ext uri="{0D108BD9-81ED-4DB2-BD59-A6C34878D82A}">
                    <a16:rowId xmlns:a16="http://schemas.microsoft.com/office/drawing/2014/main" val="2053915002"/>
                  </a:ext>
                </a:extLst>
              </a:tr>
              <a:tr h="512329">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r-FR" sz="1600" b="1" u="none" strike="noStrike" dirty="0">
                          <a:solidFill>
                            <a:schemeClr val="bg1"/>
                          </a:solidFill>
                          <a:effectLst/>
                        </a:rPr>
                        <a:t>Athlétisme</a:t>
                      </a:r>
                      <a:endParaRPr lang="fr-FR" sz="1600" b="1" i="0" u="none" strike="noStrike" dirty="0">
                        <a:solidFill>
                          <a:schemeClr val="bg1"/>
                        </a:solidFill>
                        <a:effectLst/>
                        <a:latin typeface="Times New Roman" panose="02020603050405020304" pitchFamily="18" charset="0"/>
                      </a:endParaRPr>
                    </a:p>
                    <a:p>
                      <a:pPr algn="ctr" fontAlgn="b"/>
                      <a:endParaRPr lang="fr-FR" sz="1600" b="1" i="0" u="none" strike="noStrike" dirty="0">
                        <a:solidFill>
                          <a:schemeClr val="bg1"/>
                        </a:solidFill>
                        <a:effectLst/>
                        <a:latin typeface="Times New Roman" panose="02020603050405020304" pitchFamily="18" charset="0"/>
                      </a:endParaRPr>
                    </a:p>
                  </a:txBody>
                  <a:tcPr marL="0" marR="0" marT="0" marB="0" anchor="b"/>
                </a:tc>
                <a:tc>
                  <a:txBody>
                    <a:bodyPr/>
                    <a:lstStyle/>
                    <a:p>
                      <a:r>
                        <a:rPr lang="fr-FR" dirty="0"/>
                        <a:t>78</a:t>
                      </a:r>
                    </a:p>
                  </a:txBody>
                  <a:tcPr/>
                </a:tc>
                <a:tc>
                  <a:txBody>
                    <a:bodyPr/>
                    <a:lstStyle/>
                    <a:p>
                      <a:r>
                        <a:rPr lang="fr-FR" dirty="0"/>
                        <a:t>+5</a:t>
                      </a:r>
                    </a:p>
                  </a:txBody>
                  <a:tcPr/>
                </a:tc>
                <a:tc>
                  <a:txBody>
                    <a:bodyPr/>
                    <a:lstStyle/>
                    <a:p>
                      <a:r>
                        <a:rPr lang="fr-FR" sz="1000" dirty="0"/>
                        <a:t>Très beaux résultats </a:t>
                      </a:r>
                      <a:r>
                        <a:rPr lang="fr-FR" sz="1000" dirty="0" err="1"/>
                        <a:t>Trails</a:t>
                      </a:r>
                      <a:r>
                        <a:rPr lang="fr-FR" sz="1000" dirty="0"/>
                        <a:t> Mt-Blanc, Diagonale des fous... Demande de fourniture de maillots au service com, réponse reçue le 28/11/24 </a:t>
                      </a:r>
                      <a:r>
                        <a:rPr lang="fr-FR" sz="1000" i="1" dirty="0"/>
                        <a:t>: N</a:t>
                      </a:r>
                      <a:r>
                        <a:rPr lang="fr-FR" sz="1000" b="0" i="1" kern="1200" dirty="0">
                          <a:solidFill>
                            <a:schemeClr val="dk1"/>
                          </a:solidFill>
                          <a:effectLst/>
                          <a:latin typeface="+mn-lt"/>
                          <a:ea typeface="+mn-ea"/>
                          <a:cs typeface="+mn-cs"/>
                        </a:rPr>
                        <a:t>ous sommes intéressés pour travailler avec vous sur une gamme textile en lien avec la nouvelle marque CHU et de manière collégiale avec les sections tout en proposant une personnalisation en fonction des sports. </a:t>
                      </a:r>
                      <a:r>
                        <a:rPr lang="fr-FR" sz="1000" b="0" i="0" kern="1200" dirty="0">
                          <a:solidFill>
                            <a:schemeClr val="dk1"/>
                          </a:solidFill>
                          <a:effectLst/>
                          <a:latin typeface="+mn-lt"/>
                          <a:ea typeface="+mn-ea"/>
                          <a:cs typeface="+mn-cs"/>
                        </a:rPr>
                        <a:t>Question : Coût??? Gratuit???</a:t>
                      </a:r>
                      <a:endParaRPr lang="fr-FR" sz="1000" i="0" dirty="0"/>
                    </a:p>
                  </a:txBody>
                  <a:tcPr/>
                </a:tc>
                <a:extLst>
                  <a:ext uri="{0D108BD9-81ED-4DB2-BD59-A6C34878D82A}">
                    <a16:rowId xmlns:a16="http://schemas.microsoft.com/office/drawing/2014/main" val="2178279931"/>
                  </a:ext>
                </a:extLst>
              </a:tr>
              <a:tr h="341552">
                <a:tc>
                  <a:txBody>
                    <a:bodyPr/>
                    <a:lstStyle/>
                    <a:p>
                      <a:pPr algn="ctr" fontAlgn="b"/>
                      <a:r>
                        <a:rPr lang="fr-FR" sz="1600" b="1" u="none" strike="noStrike" dirty="0">
                          <a:solidFill>
                            <a:schemeClr val="bg1"/>
                          </a:solidFill>
                          <a:effectLst/>
                        </a:rPr>
                        <a:t>Badminton</a:t>
                      </a:r>
                      <a:endParaRPr lang="fr-FR" sz="1600" b="1" i="0" u="none" strike="noStrike" dirty="0">
                        <a:solidFill>
                          <a:schemeClr val="bg1"/>
                        </a:solidFill>
                        <a:effectLst/>
                        <a:latin typeface="Times New Roman" panose="02020603050405020304" pitchFamily="18" charset="0"/>
                      </a:endParaRPr>
                    </a:p>
                  </a:txBody>
                  <a:tcPr marL="0" marR="0" marT="0" marB="0" anchor="b"/>
                </a:tc>
                <a:tc>
                  <a:txBody>
                    <a:bodyPr/>
                    <a:lstStyle/>
                    <a:p>
                      <a:r>
                        <a:rPr lang="fr-FR" dirty="0"/>
                        <a:t>30</a:t>
                      </a:r>
                    </a:p>
                  </a:txBody>
                  <a:tcPr/>
                </a:tc>
                <a:tc>
                  <a:txBody>
                    <a:bodyPr/>
                    <a:lstStyle/>
                    <a:p>
                      <a:r>
                        <a:rPr lang="fr-FR" dirty="0"/>
                        <a:t>-13</a:t>
                      </a:r>
                    </a:p>
                  </a:txBody>
                  <a:tcPr/>
                </a:tc>
                <a:tc>
                  <a:txBody>
                    <a:bodyPr/>
                    <a:lstStyle/>
                    <a:p>
                      <a:r>
                        <a:rPr lang="fr-FR" sz="1000" b="0" i="0" kern="1200" dirty="0">
                          <a:solidFill>
                            <a:schemeClr val="dk1"/>
                          </a:solidFill>
                          <a:effectLst/>
                          <a:latin typeface="+mn-lt"/>
                          <a:ea typeface="+mn-ea"/>
                          <a:cs typeface="+mn-cs"/>
                        </a:rPr>
                        <a:t>Difficultés à obtenir un créneau d'entraînement supplémentaire avec la mairie (résolu depuis septembre 2024).</a:t>
                      </a:r>
                    </a:p>
                    <a:p>
                      <a:r>
                        <a:rPr lang="fr-FR" sz="1000" b="0" i="0" kern="1200" dirty="0">
                          <a:solidFill>
                            <a:schemeClr val="dk1"/>
                          </a:solidFill>
                          <a:effectLst/>
                          <a:latin typeface="+mn-lt"/>
                          <a:ea typeface="+mn-ea"/>
                          <a:cs typeface="+mn-cs"/>
                        </a:rPr>
                        <a:t>Diminution significative du nombre de joueurs en cours d'année, pas d'organisation de tournoi, appel aux bénévoles pour relancer ces pratiques.</a:t>
                      </a:r>
                    </a:p>
                    <a:p>
                      <a:r>
                        <a:rPr lang="fr-FR" sz="1000" b="0" i="0" kern="1200" dirty="0">
                          <a:solidFill>
                            <a:schemeClr val="dk1"/>
                          </a:solidFill>
                          <a:effectLst/>
                          <a:latin typeface="+mn-lt"/>
                          <a:ea typeface="+mn-ea"/>
                          <a:cs typeface="+mn-cs"/>
                        </a:rPr>
                        <a:t>Rencontre </a:t>
                      </a:r>
                      <a:r>
                        <a:rPr lang="fr-FR" sz="1000" b="0" i="0" kern="1200" dirty="0" err="1">
                          <a:solidFill>
                            <a:schemeClr val="dk1"/>
                          </a:solidFill>
                          <a:effectLst/>
                          <a:latin typeface="+mn-lt"/>
                          <a:ea typeface="+mn-ea"/>
                          <a:cs typeface="+mn-cs"/>
                        </a:rPr>
                        <a:t>InterClub</a:t>
                      </a:r>
                      <a:r>
                        <a:rPr lang="fr-FR" sz="1000" b="0" i="0" kern="1200" dirty="0">
                          <a:solidFill>
                            <a:schemeClr val="dk1"/>
                          </a:solidFill>
                          <a:effectLst/>
                          <a:latin typeface="+mn-lt"/>
                          <a:ea typeface="+mn-ea"/>
                          <a:cs typeface="+mn-cs"/>
                        </a:rPr>
                        <a:t> (St </a:t>
                      </a:r>
                      <a:r>
                        <a:rPr lang="fr-FR" sz="1000" b="0" i="0" kern="1200" dirty="0" err="1">
                          <a:solidFill>
                            <a:schemeClr val="dk1"/>
                          </a:solidFill>
                          <a:effectLst/>
                          <a:latin typeface="+mn-lt"/>
                          <a:ea typeface="+mn-ea"/>
                          <a:cs typeface="+mn-cs"/>
                        </a:rPr>
                        <a:t>Philbert</a:t>
                      </a:r>
                      <a:r>
                        <a:rPr lang="fr-FR" sz="1000" b="0" i="0" kern="1200" dirty="0">
                          <a:solidFill>
                            <a:schemeClr val="dk1"/>
                          </a:solidFill>
                          <a:effectLst/>
                          <a:latin typeface="+mn-lt"/>
                          <a:ea typeface="+mn-ea"/>
                          <a:cs typeface="+mn-cs"/>
                        </a:rPr>
                        <a:t>) intéressante, les matchs retours ont pu se faire en octobre 2024.</a:t>
                      </a:r>
                    </a:p>
                  </a:txBody>
                  <a:tcPr/>
                </a:tc>
                <a:extLst>
                  <a:ext uri="{0D108BD9-81ED-4DB2-BD59-A6C34878D82A}">
                    <a16:rowId xmlns:a16="http://schemas.microsoft.com/office/drawing/2014/main" val="2818932123"/>
                  </a:ext>
                </a:extLst>
              </a:tr>
              <a:tr h="378318">
                <a:tc>
                  <a:txBody>
                    <a:bodyPr/>
                    <a:lstStyle/>
                    <a:p>
                      <a:pPr algn="ctr" fontAlgn="b"/>
                      <a:r>
                        <a:rPr lang="fr-FR" sz="1600" b="1" u="none" strike="noStrike" dirty="0">
                          <a:solidFill>
                            <a:schemeClr val="bg1"/>
                          </a:solidFill>
                          <a:effectLst/>
                        </a:rPr>
                        <a:t>Basket</a:t>
                      </a:r>
                      <a:endParaRPr lang="fr-FR" sz="1600" b="1" i="0" u="none" strike="noStrike" dirty="0">
                        <a:solidFill>
                          <a:schemeClr val="bg1"/>
                        </a:solidFill>
                        <a:effectLst/>
                        <a:latin typeface="Times New Roman" panose="02020603050405020304" pitchFamily="18" charset="0"/>
                      </a:endParaRPr>
                    </a:p>
                  </a:txBody>
                  <a:tcPr marL="0" marR="0" marT="0" marB="0" anchor="b"/>
                </a:tc>
                <a:tc>
                  <a:txBody>
                    <a:bodyPr/>
                    <a:lstStyle/>
                    <a:p>
                      <a:r>
                        <a:rPr lang="fr-FR" dirty="0"/>
                        <a:t>28</a:t>
                      </a:r>
                    </a:p>
                  </a:txBody>
                  <a:tcPr/>
                </a:tc>
                <a:tc>
                  <a:txBody>
                    <a:bodyPr/>
                    <a:lstStyle/>
                    <a:p>
                      <a:r>
                        <a:rPr lang="fr-FR" dirty="0"/>
                        <a:t>+4</a:t>
                      </a:r>
                    </a:p>
                  </a:txBody>
                  <a:tcPr/>
                </a:tc>
                <a:tc>
                  <a:txBody>
                    <a:bodyPr/>
                    <a:lstStyle/>
                    <a:p>
                      <a:r>
                        <a:rPr lang="fr-FR" sz="1000" dirty="0"/>
                        <a:t>Augmentation des adhérents</a:t>
                      </a:r>
                    </a:p>
                    <a:p>
                      <a:r>
                        <a:rPr lang="fr-FR" sz="1000" dirty="0"/>
                        <a:t>Changement de gymnase Emile </a:t>
                      </a:r>
                      <a:r>
                        <a:rPr lang="fr-FR" sz="1000" dirty="0" err="1"/>
                        <a:t>Morice</a:t>
                      </a:r>
                      <a:r>
                        <a:rPr lang="fr-FR" sz="1000" dirty="0"/>
                        <a:t> sur IDN</a:t>
                      </a:r>
                    </a:p>
                  </a:txBody>
                  <a:tcPr/>
                </a:tc>
                <a:extLst>
                  <a:ext uri="{0D108BD9-81ED-4DB2-BD59-A6C34878D82A}">
                    <a16:rowId xmlns:a16="http://schemas.microsoft.com/office/drawing/2014/main" val="1237977282"/>
                  </a:ext>
                </a:extLst>
              </a:tr>
              <a:tr h="370015">
                <a:tc>
                  <a:txBody>
                    <a:bodyPr/>
                    <a:lstStyle/>
                    <a:p>
                      <a:pPr algn="ctr" fontAlgn="b"/>
                      <a:r>
                        <a:rPr lang="fr-FR" sz="1600" b="1" u="none" strike="noStrike" dirty="0">
                          <a:solidFill>
                            <a:schemeClr val="bg1"/>
                          </a:solidFill>
                          <a:effectLst/>
                        </a:rPr>
                        <a:t>Bowling</a:t>
                      </a:r>
                      <a:endParaRPr lang="fr-FR" sz="1600" b="1" i="0" u="none" strike="noStrike" dirty="0">
                        <a:solidFill>
                          <a:schemeClr val="bg1"/>
                        </a:solidFill>
                        <a:effectLst/>
                        <a:latin typeface="Times New Roman" panose="02020603050405020304" pitchFamily="18" charset="0"/>
                      </a:endParaRPr>
                    </a:p>
                  </a:txBody>
                  <a:tcPr marL="0" marR="0" marT="0" marB="0" anchor="b"/>
                </a:tc>
                <a:tc>
                  <a:txBody>
                    <a:bodyPr/>
                    <a:lstStyle/>
                    <a:p>
                      <a:r>
                        <a:rPr lang="fr-FR" dirty="0"/>
                        <a:t>18</a:t>
                      </a:r>
                    </a:p>
                  </a:txBody>
                  <a:tcPr/>
                </a:tc>
                <a:tc>
                  <a:txBody>
                    <a:bodyPr/>
                    <a:lstStyle/>
                    <a:p>
                      <a:r>
                        <a:rPr lang="fr-FR" dirty="0"/>
                        <a:t>-2</a:t>
                      </a:r>
                    </a:p>
                  </a:txBody>
                  <a:tcPr/>
                </a:tc>
                <a:tc>
                  <a:txBody>
                    <a:bodyPr/>
                    <a:lstStyle/>
                    <a:p>
                      <a:r>
                        <a:rPr lang="fr-FR" sz="1000" dirty="0"/>
                        <a:t>Roulements en 5 équipes de 4 joueurs. Pb des tickets achetés avec tarif préférentiel (depuis 18 ans), mais non accordé cette année ➠ faire courrier à la direction d’</a:t>
                      </a:r>
                      <a:r>
                        <a:rPr lang="fr-FR" sz="1000" dirty="0" err="1"/>
                        <a:t>Eurobowl</a:t>
                      </a:r>
                      <a:r>
                        <a:rPr lang="fr-FR" sz="1000" dirty="0"/>
                        <a:t> St-Sébastien signé de l’AS CHU </a:t>
                      </a:r>
                    </a:p>
                  </a:txBody>
                  <a:tcPr/>
                </a:tc>
                <a:extLst>
                  <a:ext uri="{0D108BD9-81ED-4DB2-BD59-A6C34878D82A}">
                    <a16:rowId xmlns:a16="http://schemas.microsoft.com/office/drawing/2014/main" val="1740973975"/>
                  </a:ext>
                </a:extLst>
              </a:tr>
              <a:tr h="378318">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r-FR" sz="1600" b="1" u="none" strike="noStrike" dirty="0">
                          <a:solidFill>
                            <a:schemeClr val="bg1"/>
                          </a:solidFill>
                          <a:effectLst/>
                        </a:rPr>
                        <a:t>Cyclo</a:t>
                      </a:r>
                      <a:endParaRPr lang="fr-FR" sz="1600" b="1" i="0" u="none" strike="noStrike" dirty="0">
                        <a:solidFill>
                          <a:schemeClr val="bg1"/>
                        </a:solidFill>
                        <a:effectLst/>
                        <a:latin typeface="Times New Roman" panose="02020603050405020304" pitchFamily="18" charset="0"/>
                      </a:endParaRPr>
                    </a:p>
                    <a:p>
                      <a:pPr algn="ctr" fontAlgn="b"/>
                      <a:endParaRPr lang="fr-FR" sz="1600" b="1" i="0" u="none" strike="noStrike" dirty="0">
                        <a:solidFill>
                          <a:schemeClr val="bg1"/>
                        </a:solidFill>
                        <a:effectLst/>
                        <a:latin typeface="Times New Roman" panose="02020603050405020304" pitchFamily="18" charset="0"/>
                      </a:endParaRPr>
                    </a:p>
                  </a:txBody>
                  <a:tcPr marL="0" marR="0" marT="0" marB="0" anchor="b"/>
                </a:tc>
                <a:tc>
                  <a:txBody>
                    <a:bodyPr/>
                    <a:lstStyle/>
                    <a:p>
                      <a:endParaRPr lang="fr-FR" dirty="0"/>
                    </a:p>
                    <a:p>
                      <a:r>
                        <a:rPr lang="fr-FR" dirty="0"/>
                        <a:t>11</a:t>
                      </a:r>
                    </a:p>
                  </a:txBody>
                  <a:tcPr/>
                </a:tc>
                <a:tc>
                  <a:txBody>
                    <a:bodyPr/>
                    <a:lstStyle/>
                    <a:p>
                      <a:endParaRPr lang="fr-FR" dirty="0"/>
                    </a:p>
                    <a:p>
                      <a:r>
                        <a:rPr lang="fr-FR" dirty="0"/>
                        <a:t>Id</a:t>
                      </a:r>
                    </a:p>
                  </a:txBody>
                  <a:tcPr/>
                </a:tc>
                <a:tc>
                  <a:txBody>
                    <a:bodyPr/>
                    <a:lstStyle/>
                    <a:p>
                      <a:r>
                        <a:rPr lang="fr-FR" sz="1000" kern="1200" dirty="0">
                          <a:solidFill>
                            <a:schemeClr val="dk1"/>
                          </a:solidFill>
                          <a:effectLst/>
                          <a:latin typeface="+mn-lt"/>
                          <a:ea typeface="+mn-ea"/>
                          <a:cs typeface="+mn-cs"/>
                        </a:rPr>
                        <a:t>La section cyclotourisme a 30 ans d’existence (1994-2024) et adhésion à la structure sportive de l’hôpital (OSCHRN puis AS CHU de NANTES) et de sa fédération de cyclotourisme (la FFCT puis </a:t>
                      </a:r>
                      <a:r>
                        <a:rPr lang="fr-FR" sz="1000" kern="1200" dirty="0" err="1">
                          <a:solidFill>
                            <a:schemeClr val="dk1"/>
                          </a:solidFill>
                          <a:effectLst/>
                          <a:latin typeface="+mn-lt"/>
                          <a:ea typeface="+mn-ea"/>
                          <a:cs typeface="+mn-cs"/>
                        </a:rPr>
                        <a:t>FFVélo</a:t>
                      </a:r>
                      <a:r>
                        <a:rPr lang="fr-FR" sz="1000" kern="1200" dirty="0">
                          <a:solidFill>
                            <a:schemeClr val="dk1"/>
                          </a:solidFill>
                          <a:effectLst/>
                          <a:latin typeface="+mn-lt"/>
                          <a:ea typeface="+mn-ea"/>
                          <a:cs typeface="+mn-cs"/>
                        </a:rPr>
                        <a:t>). </a:t>
                      </a:r>
                    </a:p>
                    <a:p>
                      <a:r>
                        <a:rPr lang="fr-FR" sz="1000" kern="1200" dirty="0">
                          <a:solidFill>
                            <a:schemeClr val="dk1"/>
                          </a:solidFill>
                          <a:effectLst/>
                          <a:latin typeface="+mn-lt"/>
                          <a:ea typeface="+mn-ea"/>
                          <a:cs typeface="+mn-cs"/>
                        </a:rPr>
                        <a:t>La section compte à ce jour 11 adhérents, constitués de retraités et actifs 7 pour 4.</a:t>
                      </a:r>
                    </a:p>
                    <a:p>
                      <a:r>
                        <a:rPr lang="fr-FR" sz="1000" kern="1200" dirty="0">
                          <a:solidFill>
                            <a:schemeClr val="dk1"/>
                          </a:solidFill>
                          <a:effectLst/>
                          <a:latin typeface="+mn-lt"/>
                          <a:ea typeface="+mn-ea"/>
                          <a:cs typeface="+mn-cs"/>
                        </a:rPr>
                        <a:t>Majoritairement issus du CHU, 9 pour 2 externes. Plus de femmes depuis 2 saisons.</a:t>
                      </a:r>
                    </a:p>
                    <a:p>
                      <a:r>
                        <a:rPr lang="fr-FR" sz="1000" kern="1200" dirty="0">
                          <a:solidFill>
                            <a:schemeClr val="dk1"/>
                          </a:solidFill>
                          <a:effectLst/>
                          <a:latin typeface="+mn-lt"/>
                          <a:ea typeface="+mn-ea"/>
                          <a:cs typeface="+mn-cs"/>
                        </a:rPr>
                        <a:t>Sorties hebdomadaires le samedi sur 2 sites hospitaliers en alternance, SJ au sud et HGRL au nord. Les circuits établis d’une année sur l’autre.</a:t>
                      </a:r>
                    </a:p>
                    <a:p>
                      <a:r>
                        <a:rPr lang="fr-FR" sz="1000" kern="1200" dirty="0">
                          <a:solidFill>
                            <a:schemeClr val="dk1"/>
                          </a:solidFill>
                          <a:effectLst/>
                          <a:latin typeface="+mn-lt"/>
                          <a:ea typeface="+mn-ea"/>
                          <a:cs typeface="+mn-cs"/>
                        </a:rPr>
                        <a:t>La licence et l’adhésion AS sont prises en année civile contrairement à la majorité des sections de l’AS.</a:t>
                      </a:r>
                    </a:p>
                    <a:p>
                      <a:r>
                        <a:rPr lang="fr-FR" sz="1000" b="1" kern="1200" dirty="0">
                          <a:solidFill>
                            <a:schemeClr val="dk1"/>
                          </a:solidFill>
                          <a:effectLst/>
                          <a:latin typeface="+mn-lt"/>
                          <a:ea typeface="+mn-ea"/>
                          <a:cs typeface="+mn-cs"/>
                        </a:rPr>
                        <a:t>Année 2024 : </a:t>
                      </a:r>
                      <a:r>
                        <a:rPr lang="fr-FR" sz="1000" kern="1200" dirty="0">
                          <a:solidFill>
                            <a:schemeClr val="dk1"/>
                          </a:solidFill>
                          <a:effectLst/>
                          <a:latin typeface="+mn-lt"/>
                          <a:ea typeface="+mn-ea"/>
                          <a:cs typeface="+mn-cs"/>
                        </a:rPr>
                        <a:t>année assez simple, mais à noter un voyage en Espagne au cours de cette année à </a:t>
                      </a:r>
                      <a:r>
                        <a:rPr lang="fr-FR" sz="1000" kern="1200" dirty="0" err="1">
                          <a:solidFill>
                            <a:schemeClr val="dk1"/>
                          </a:solidFill>
                          <a:effectLst/>
                          <a:latin typeface="+mn-lt"/>
                          <a:ea typeface="+mn-ea"/>
                          <a:cs typeface="+mn-cs"/>
                        </a:rPr>
                        <a:t>Empuriabrava</a:t>
                      </a:r>
                      <a:r>
                        <a:rPr lang="fr-FR" sz="1000" kern="1200" dirty="0">
                          <a:solidFill>
                            <a:schemeClr val="dk1"/>
                          </a:solidFill>
                          <a:effectLst/>
                          <a:latin typeface="+mn-lt"/>
                          <a:ea typeface="+mn-ea"/>
                          <a:cs typeface="+mn-cs"/>
                        </a:rPr>
                        <a:t> côte Est de l’Espagne, circuits divers et variés sur un séjour de 7 jours, de très belles déclivités sur la majorité des circuits puisque les 1000 m de dénivelé étaient atteints journellement.</a:t>
                      </a:r>
                    </a:p>
                    <a:p>
                      <a:r>
                        <a:rPr lang="fr-FR" sz="1000" kern="1200" dirty="0">
                          <a:solidFill>
                            <a:schemeClr val="dk1"/>
                          </a:solidFill>
                          <a:effectLst/>
                          <a:latin typeface="+mn-lt"/>
                          <a:ea typeface="+mn-ea"/>
                          <a:cs typeface="+mn-cs"/>
                        </a:rPr>
                        <a:t>En cette fin d’année la section cyclotourisme est devenue club ami de l’Amicale des Cyclos Cardiaques, c’est une confrérie sous le double parrainage de la </a:t>
                      </a:r>
                      <a:r>
                        <a:rPr lang="fr-FR" sz="1000" kern="1200" dirty="0" err="1">
                          <a:solidFill>
                            <a:schemeClr val="dk1"/>
                          </a:solidFill>
                          <a:effectLst/>
                          <a:latin typeface="+mn-lt"/>
                          <a:ea typeface="+mn-ea"/>
                          <a:cs typeface="+mn-cs"/>
                        </a:rPr>
                        <a:t>FFVélo</a:t>
                      </a:r>
                      <a:r>
                        <a:rPr lang="fr-FR" sz="1000" kern="1200" dirty="0">
                          <a:solidFill>
                            <a:schemeClr val="dk1"/>
                          </a:solidFill>
                          <a:effectLst/>
                          <a:latin typeface="+mn-lt"/>
                          <a:ea typeface="+mn-ea"/>
                          <a:cs typeface="+mn-cs"/>
                        </a:rPr>
                        <a:t>  et de la Fédération Française de Cardiologie.</a:t>
                      </a:r>
                    </a:p>
                    <a:p>
                      <a:r>
                        <a:rPr lang="fr-FR" sz="1000" kern="1200" dirty="0">
                          <a:solidFill>
                            <a:schemeClr val="dk1"/>
                          </a:solidFill>
                          <a:effectLst/>
                          <a:latin typeface="+mn-lt"/>
                          <a:ea typeface="+mn-ea"/>
                          <a:cs typeface="+mn-cs"/>
                        </a:rPr>
                        <a:t>Le but de cette Amicale Cyclos Cardiaques est, entre autres, de rassurer, témoigner, prévenir. </a:t>
                      </a:r>
                    </a:p>
                    <a:p>
                      <a:r>
                        <a:rPr lang="fr-FR" sz="1000" b="1" kern="1200" dirty="0">
                          <a:solidFill>
                            <a:schemeClr val="dk1"/>
                          </a:solidFill>
                          <a:effectLst/>
                          <a:latin typeface="+mn-lt"/>
                          <a:ea typeface="+mn-ea"/>
                          <a:cs typeface="+mn-cs"/>
                        </a:rPr>
                        <a:t>Année 2025 </a:t>
                      </a:r>
                      <a:r>
                        <a:rPr lang="fr-FR" sz="1000" kern="1200" dirty="0">
                          <a:solidFill>
                            <a:schemeClr val="dk1"/>
                          </a:solidFill>
                          <a:effectLst/>
                          <a:latin typeface="+mn-lt"/>
                          <a:ea typeface="+mn-ea"/>
                          <a:cs typeface="+mn-cs"/>
                        </a:rPr>
                        <a:t>: la section demande une subvention pour un séjour dans le centre nature de la </a:t>
                      </a:r>
                      <a:r>
                        <a:rPr lang="fr-FR" sz="1000" kern="1200" dirty="0" err="1">
                          <a:solidFill>
                            <a:schemeClr val="dk1"/>
                          </a:solidFill>
                          <a:effectLst/>
                          <a:latin typeface="+mn-lt"/>
                          <a:ea typeface="+mn-ea"/>
                          <a:cs typeface="+mn-cs"/>
                        </a:rPr>
                        <a:t>FFVélo</a:t>
                      </a:r>
                      <a:r>
                        <a:rPr lang="fr-FR" sz="1000" kern="1200" dirty="0">
                          <a:solidFill>
                            <a:schemeClr val="dk1"/>
                          </a:solidFill>
                          <a:effectLst/>
                          <a:latin typeface="+mn-lt"/>
                          <a:ea typeface="+mn-ea"/>
                          <a:cs typeface="+mn-cs"/>
                        </a:rPr>
                        <a:t>, ‘’ les quatre vents’’ en Auvergne. Pour ce séjour la section demandera une subvention de 400 euros pour un séjour de 10 personnes.</a:t>
                      </a:r>
                    </a:p>
                  </a:txBody>
                  <a:tcPr/>
                </a:tc>
                <a:extLst>
                  <a:ext uri="{0D108BD9-81ED-4DB2-BD59-A6C34878D82A}">
                    <a16:rowId xmlns:a16="http://schemas.microsoft.com/office/drawing/2014/main" val="1352656824"/>
                  </a:ext>
                </a:extLst>
              </a:tr>
              <a:tr h="378318">
                <a:tc>
                  <a:txBody>
                    <a:bodyPr/>
                    <a:lstStyle/>
                    <a:p>
                      <a:pPr algn="ctr" fontAlgn="b"/>
                      <a:r>
                        <a:rPr lang="fr-FR" sz="1600" b="1" u="none" strike="noStrike">
                          <a:solidFill>
                            <a:schemeClr val="bg1"/>
                          </a:solidFill>
                          <a:effectLst/>
                        </a:rPr>
                        <a:t>Foot</a:t>
                      </a:r>
                      <a:endParaRPr lang="fr-FR" sz="1600" b="1" i="0" u="none" strike="noStrike">
                        <a:solidFill>
                          <a:schemeClr val="bg1"/>
                        </a:solidFill>
                        <a:effectLst/>
                        <a:latin typeface="Times New Roman" panose="02020603050405020304" pitchFamily="18" charset="0"/>
                      </a:endParaRPr>
                    </a:p>
                  </a:txBody>
                  <a:tcPr marL="0" marR="0" marT="0" marB="0" anchor="b"/>
                </a:tc>
                <a:tc>
                  <a:txBody>
                    <a:bodyPr/>
                    <a:lstStyle/>
                    <a:p>
                      <a:r>
                        <a:rPr lang="fr-FR" dirty="0"/>
                        <a:t>11</a:t>
                      </a:r>
                    </a:p>
                  </a:txBody>
                  <a:tcPr/>
                </a:tc>
                <a:tc>
                  <a:txBody>
                    <a:bodyPr/>
                    <a:lstStyle/>
                    <a:p>
                      <a:r>
                        <a:rPr lang="fr-FR" dirty="0"/>
                        <a:t>-12</a:t>
                      </a:r>
                    </a:p>
                  </a:txBody>
                  <a:tcPr/>
                </a:tc>
                <a:tc>
                  <a:txBody>
                    <a:bodyPr/>
                    <a:lstStyle/>
                    <a:p>
                      <a:r>
                        <a:rPr lang="fr-FR" sz="1000" dirty="0"/>
                        <a:t>Faible nb d’adhérents (il en faudrait 18-20)➠ entente avec St Félix pour les matchs et entrainement</a:t>
                      </a:r>
                    </a:p>
                    <a:p>
                      <a:r>
                        <a:rPr lang="fr-FR" sz="1000" dirty="0"/>
                        <a:t>Faire appel à recrutement (via info sur Intranet, réseaux sociaux?)  Id pour les autres sections</a:t>
                      </a:r>
                    </a:p>
                  </a:txBody>
                  <a:tcPr/>
                </a:tc>
                <a:extLst>
                  <a:ext uri="{0D108BD9-81ED-4DB2-BD59-A6C34878D82A}">
                    <a16:rowId xmlns:a16="http://schemas.microsoft.com/office/drawing/2014/main" val="446758546"/>
                  </a:ext>
                </a:extLst>
              </a:tr>
              <a:tr h="341552">
                <a:tc>
                  <a:txBody>
                    <a:bodyPr/>
                    <a:lstStyle/>
                    <a:p>
                      <a:pPr algn="ctr" fontAlgn="b"/>
                      <a:r>
                        <a:rPr lang="fr-FR" sz="1600" b="1" u="none" strike="noStrike" dirty="0">
                          <a:solidFill>
                            <a:schemeClr val="bg1"/>
                          </a:solidFill>
                          <a:effectLst/>
                        </a:rPr>
                        <a:t>Golf</a:t>
                      </a:r>
                      <a:endParaRPr lang="fr-FR" sz="1600" b="1" i="0" u="none" strike="noStrike" dirty="0">
                        <a:solidFill>
                          <a:schemeClr val="bg1"/>
                        </a:solidFill>
                        <a:effectLst/>
                        <a:latin typeface="Times New Roman" panose="02020603050405020304" pitchFamily="18" charset="0"/>
                      </a:endParaRPr>
                    </a:p>
                  </a:txBody>
                  <a:tcPr marL="0" marR="0" marT="0" marB="0" anchor="b"/>
                </a:tc>
                <a:tc>
                  <a:txBody>
                    <a:bodyPr/>
                    <a:lstStyle/>
                    <a:p>
                      <a:r>
                        <a:rPr lang="fr-FR" dirty="0"/>
                        <a:t>34</a:t>
                      </a:r>
                    </a:p>
                  </a:txBody>
                  <a:tcPr/>
                </a:tc>
                <a:tc>
                  <a:txBody>
                    <a:bodyPr/>
                    <a:lstStyle/>
                    <a:p>
                      <a:r>
                        <a:rPr lang="fr-FR" dirty="0"/>
                        <a:t>+1</a:t>
                      </a:r>
                    </a:p>
                  </a:txBody>
                  <a:tcPr/>
                </a:tc>
                <a:tc>
                  <a:txBody>
                    <a:bodyPr/>
                    <a:lstStyle/>
                    <a:p>
                      <a:r>
                        <a:rPr lang="fr-FR" sz="1000" dirty="0"/>
                        <a:t>15è année de la section, 18 adhérents pour les cours, 19 pour les compétitions</a:t>
                      </a:r>
                    </a:p>
                  </a:txBody>
                  <a:tcPr/>
                </a:tc>
                <a:extLst>
                  <a:ext uri="{0D108BD9-81ED-4DB2-BD59-A6C34878D82A}">
                    <a16:rowId xmlns:a16="http://schemas.microsoft.com/office/drawing/2014/main" val="2385565255"/>
                  </a:ext>
                </a:extLst>
              </a:tr>
            </a:tbl>
          </a:graphicData>
        </a:graphic>
      </p:graphicFrame>
      <p:sp>
        <p:nvSpPr>
          <p:cNvPr id="4" name="Espace réservé du pied de page 3">
            <a:extLst>
              <a:ext uri="{FF2B5EF4-FFF2-40B4-BE49-F238E27FC236}">
                <a16:creationId xmlns:a16="http://schemas.microsoft.com/office/drawing/2014/main" id="{D43E753D-15AF-9149-8EFA-9E2D758EDDC9}"/>
              </a:ext>
            </a:extLst>
          </p:cNvPr>
          <p:cNvSpPr>
            <a:spLocks noGrp="1"/>
          </p:cNvSpPr>
          <p:nvPr>
            <p:ph type="ftr" sz="quarter" idx="11"/>
          </p:nvPr>
        </p:nvSpPr>
        <p:spPr>
          <a:xfrm>
            <a:off x="685800" y="6480175"/>
            <a:ext cx="7827659" cy="377825"/>
          </a:xfrm>
        </p:spPr>
        <p:txBody>
          <a:bodyPr/>
          <a:lstStyle/>
          <a:p>
            <a:r>
              <a:rPr lang="fr-FR" dirty="0"/>
              <a:t>AG ASCHU 16 décembre 2024</a:t>
            </a:r>
            <a:endParaRPr lang="en-US" dirty="0"/>
          </a:p>
        </p:txBody>
      </p:sp>
    </p:spTree>
    <p:extLst>
      <p:ext uri="{BB962C8B-B14F-4D97-AF65-F5344CB8AC3E}">
        <p14:creationId xmlns:p14="http://schemas.microsoft.com/office/powerpoint/2010/main" val="3504867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409B31-6637-DB41-BDD4-0FE757EC3772}"/>
              </a:ext>
            </a:extLst>
          </p:cNvPr>
          <p:cNvSpPr>
            <a:spLocks noGrp="1"/>
          </p:cNvSpPr>
          <p:nvPr>
            <p:ph type="title"/>
          </p:nvPr>
        </p:nvSpPr>
        <p:spPr>
          <a:xfrm>
            <a:off x="555819" y="307343"/>
            <a:ext cx="10131425" cy="527824"/>
          </a:xfrm>
        </p:spPr>
        <p:txBody>
          <a:bodyPr>
            <a:normAutofit fontScale="90000"/>
          </a:bodyPr>
          <a:lstStyle/>
          <a:p>
            <a:r>
              <a:rPr lang="fr-FR" dirty="0"/>
              <a:t>3 - RAPPORT DES SECTIONS</a:t>
            </a:r>
          </a:p>
        </p:txBody>
      </p:sp>
      <p:graphicFrame>
        <p:nvGraphicFramePr>
          <p:cNvPr id="5" name="Espace réservé du contenu 4">
            <a:extLst>
              <a:ext uri="{FF2B5EF4-FFF2-40B4-BE49-F238E27FC236}">
                <a16:creationId xmlns:a16="http://schemas.microsoft.com/office/drawing/2014/main" id="{FDF2A396-7185-904A-8ACE-6C3121A5426E}"/>
              </a:ext>
            </a:extLst>
          </p:cNvPr>
          <p:cNvGraphicFramePr>
            <a:graphicFrameLocks noGrp="1"/>
          </p:cNvGraphicFramePr>
          <p:nvPr>
            <p:ph idx="1"/>
            <p:extLst>
              <p:ext uri="{D42A27DB-BD31-4B8C-83A1-F6EECF244321}">
                <p14:modId xmlns:p14="http://schemas.microsoft.com/office/powerpoint/2010/main" val="1902800257"/>
              </p:ext>
            </p:extLst>
          </p:nvPr>
        </p:nvGraphicFramePr>
        <p:xfrm>
          <a:off x="119271" y="1073773"/>
          <a:ext cx="11847442" cy="5346421"/>
        </p:xfrm>
        <a:graphic>
          <a:graphicData uri="http://schemas.openxmlformats.org/drawingml/2006/table">
            <a:tbl>
              <a:tblPr firstRow="1" bandRow="1">
                <a:tableStyleId>{5C22544A-7EE6-4342-B048-85BDC9FD1C3A}</a:tableStyleId>
              </a:tblPr>
              <a:tblGrid>
                <a:gridCol w="1545467">
                  <a:extLst>
                    <a:ext uri="{9D8B030D-6E8A-4147-A177-3AD203B41FA5}">
                      <a16:colId xmlns:a16="http://schemas.microsoft.com/office/drawing/2014/main" val="1152671983"/>
                    </a:ext>
                  </a:extLst>
                </a:gridCol>
                <a:gridCol w="929375">
                  <a:extLst>
                    <a:ext uri="{9D8B030D-6E8A-4147-A177-3AD203B41FA5}">
                      <a16:colId xmlns:a16="http://schemas.microsoft.com/office/drawing/2014/main" val="1080235882"/>
                    </a:ext>
                  </a:extLst>
                </a:gridCol>
                <a:gridCol w="1262270">
                  <a:extLst>
                    <a:ext uri="{9D8B030D-6E8A-4147-A177-3AD203B41FA5}">
                      <a16:colId xmlns:a16="http://schemas.microsoft.com/office/drawing/2014/main" val="4210726135"/>
                    </a:ext>
                  </a:extLst>
                </a:gridCol>
                <a:gridCol w="8110330">
                  <a:extLst>
                    <a:ext uri="{9D8B030D-6E8A-4147-A177-3AD203B41FA5}">
                      <a16:colId xmlns:a16="http://schemas.microsoft.com/office/drawing/2014/main" val="385347375"/>
                    </a:ext>
                  </a:extLst>
                </a:gridCol>
              </a:tblGrid>
              <a:tr h="378318">
                <a:tc>
                  <a:txBody>
                    <a:bodyPr/>
                    <a:lstStyle/>
                    <a:p>
                      <a:endParaRPr lang="fr-FR" dirty="0"/>
                    </a:p>
                  </a:txBody>
                  <a:tcPr/>
                </a:tc>
                <a:tc>
                  <a:txBody>
                    <a:bodyPr/>
                    <a:lstStyle/>
                    <a:p>
                      <a:r>
                        <a:rPr lang="fr-FR" sz="1000" dirty="0"/>
                        <a:t>Nb adhérents 2024/2025</a:t>
                      </a:r>
                    </a:p>
                  </a:txBody>
                  <a:tcPr/>
                </a:tc>
                <a:tc>
                  <a:txBody>
                    <a:bodyPr/>
                    <a:lstStyle/>
                    <a:p>
                      <a:r>
                        <a:rPr lang="fr-FR" sz="1000" b="1" dirty="0"/>
                        <a:t>Variation du  nb / saison précédente</a:t>
                      </a:r>
                    </a:p>
                  </a:txBody>
                  <a:tcPr/>
                </a:tc>
                <a:tc>
                  <a:txBody>
                    <a:bodyPr/>
                    <a:lstStyle/>
                    <a:p>
                      <a:r>
                        <a:rPr lang="fr-FR" sz="1400" dirty="0"/>
                        <a:t>Points importants pour l’année 2023-2024</a:t>
                      </a:r>
                    </a:p>
                  </a:txBody>
                  <a:tcPr/>
                </a:tc>
                <a:extLst>
                  <a:ext uri="{0D108BD9-81ED-4DB2-BD59-A6C34878D82A}">
                    <a16:rowId xmlns:a16="http://schemas.microsoft.com/office/drawing/2014/main" val="2053915002"/>
                  </a:ext>
                </a:extLst>
              </a:tr>
              <a:tr h="378318">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r-FR" sz="1600" b="1" u="none" strike="noStrike" dirty="0" err="1">
                          <a:solidFill>
                            <a:schemeClr val="bg1"/>
                          </a:solidFill>
                          <a:effectLst/>
                        </a:rPr>
                        <a:t>Pilates</a:t>
                      </a:r>
                      <a:endParaRPr lang="fr-FR" sz="1600" b="1" i="0" u="none" strike="noStrike" dirty="0">
                        <a:solidFill>
                          <a:schemeClr val="bg1"/>
                        </a:solidFill>
                        <a:effectLst/>
                        <a:latin typeface="Times New Roman" panose="02020603050405020304" pitchFamily="18" charset="0"/>
                      </a:endParaRPr>
                    </a:p>
                    <a:p>
                      <a:pPr algn="ctr" fontAlgn="b"/>
                      <a:endParaRPr lang="fr-FR" sz="1600" b="1" i="0" u="none" strike="noStrike" dirty="0">
                        <a:solidFill>
                          <a:schemeClr val="bg1"/>
                        </a:solidFill>
                        <a:effectLst/>
                        <a:latin typeface="Times New Roman" panose="02020603050405020304" pitchFamily="18" charset="0"/>
                      </a:endParaRPr>
                    </a:p>
                  </a:txBody>
                  <a:tcPr marL="0" marR="0" marT="0" marB="0" anchor="b"/>
                </a:tc>
                <a:tc>
                  <a:txBody>
                    <a:bodyPr/>
                    <a:lstStyle/>
                    <a:p>
                      <a:endParaRPr lang="fr-FR" dirty="0"/>
                    </a:p>
                    <a:p>
                      <a:r>
                        <a:rPr lang="fr-FR" dirty="0"/>
                        <a:t>107</a:t>
                      </a:r>
                    </a:p>
                  </a:txBody>
                  <a:tcPr/>
                </a:tc>
                <a:tc>
                  <a:txBody>
                    <a:bodyPr/>
                    <a:lstStyle/>
                    <a:p>
                      <a:endParaRPr lang="fr-FR" dirty="0"/>
                    </a:p>
                    <a:p>
                      <a:r>
                        <a:rPr lang="fr-FR" dirty="0"/>
                        <a:t>+21</a:t>
                      </a:r>
                    </a:p>
                  </a:txBody>
                  <a:tcPr/>
                </a:tc>
                <a:tc>
                  <a:txBody>
                    <a:bodyPr/>
                    <a:lstStyle/>
                    <a:p>
                      <a:pPr marL="285750" indent="-285750">
                        <a:buFont typeface="Wingdings" pitchFamily="2" charset="2"/>
                        <a:buChar char="Ø"/>
                      </a:pPr>
                      <a:r>
                        <a:rPr lang="fr-FR" sz="1000" b="0" i="0" kern="1200" dirty="0">
                          <a:solidFill>
                            <a:schemeClr val="dk1"/>
                          </a:solidFill>
                          <a:effectLst/>
                          <a:latin typeface="+mn-lt"/>
                          <a:ea typeface="+mn-ea"/>
                          <a:cs typeface="+mn-cs"/>
                        </a:rPr>
                        <a:t>Augmentation en septembre de l’effectif passant de 86 à 107 (90 CHU et 17 hors chu) inscrits pour 2024-2025,</a:t>
                      </a:r>
                      <a:r>
                        <a:rPr lang="fr-FR" sz="1000" dirty="0"/>
                        <a:t> notamment grâce aux 4h de cours sur HD (groupes de 7,  salle du self au 9è Est) </a:t>
                      </a:r>
                      <a:endParaRPr lang="fr-FR" sz="1000" b="0" i="0" kern="1200" dirty="0">
                        <a:solidFill>
                          <a:schemeClr val="dk1"/>
                        </a:solidFill>
                        <a:effectLst/>
                        <a:latin typeface="+mn-lt"/>
                        <a:ea typeface="+mn-ea"/>
                        <a:cs typeface="+mn-cs"/>
                      </a:endParaRPr>
                    </a:p>
                    <a:p>
                      <a:pPr marL="285750" indent="-285750">
                        <a:buFont typeface="Wingdings" pitchFamily="2" charset="2"/>
                        <a:buChar char="Ø"/>
                      </a:pPr>
                      <a:r>
                        <a:rPr lang="fr-FR" sz="1000" b="0" i="0" kern="1200" dirty="0">
                          <a:solidFill>
                            <a:schemeClr val="dk1"/>
                          </a:solidFill>
                          <a:effectLst/>
                          <a:latin typeface="+mn-lt"/>
                          <a:ea typeface="+mn-ea"/>
                          <a:cs typeface="+mn-cs"/>
                        </a:rPr>
                        <a:t>3 sites de cours désormais : HSJ, </a:t>
                      </a:r>
                      <a:r>
                        <a:rPr lang="fr-FR" sz="1000" b="0" i="0" kern="1200" dirty="0" err="1">
                          <a:solidFill>
                            <a:schemeClr val="dk1"/>
                          </a:solidFill>
                          <a:effectLst/>
                          <a:latin typeface="+mn-lt"/>
                          <a:ea typeface="+mn-ea"/>
                          <a:cs typeface="+mn-cs"/>
                        </a:rPr>
                        <a:t>Laënnec</a:t>
                      </a:r>
                      <a:r>
                        <a:rPr lang="fr-FR" sz="1000" b="0" i="0" kern="1200" dirty="0">
                          <a:solidFill>
                            <a:schemeClr val="dk1"/>
                          </a:solidFill>
                          <a:effectLst/>
                          <a:latin typeface="+mn-lt"/>
                          <a:ea typeface="+mn-ea"/>
                          <a:cs typeface="+mn-cs"/>
                        </a:rPr>
                        <a:t> et HD</a:t>
                      </a:r>
                    </a:p>
                    <a:p>
                      <a:pPr marL="285750" indent="-285750">
                        <a:buFont typeface="Wingdings" pitchFamily="2" charset="2"/>
                        <a:buChar char="Ø"/>
                      </a:pPr>
                      <a:r>
                        <a:rPr lang="fr-FR" sz="1000" b="0" i="0" kern="1200" dirty="0">
                          <a:solidFill>
                            <a:schemeClr val="dk1"/>
                          </a:solidFill>
                          <a:effectLst/>
                          <a:latin typeface="+mn-lt"/>
                          <a:ea typeface="+mn-ea"/>
                          <a:cs typeface="+mn-cs"/>
                        </a:rPr>
                        <a:t>Nouvelle candidature lors de l’AG de juin d’une secrétaire sur HD (Kristell Le </a:t>
                      </a:r>
                      <a:r>
                        <a:rPr lang="fr-FR" sz="1000" b="0" i="0" kern="1200" dirty="0" err="1">
                          <a:solidFill>
                            <a:schemeClr val="dk1"/>
                          </a:solidFill>
                          <a:effectLst/>
                          <a:latin typeface="+mn-lt"/>
                          <a:ea typeface="+mn-ea"/>
                          <a:cs typeface="+mn-cs"/>
                        </a:rPr>
                        <a:t>Glaunec</a:t>
                      </a:r>
                      <a:r>
                        <a:rPr lang="fr-FR" sz="1000" b="0" i="0" kern="1200" dirty="0">
                          <a:solidFill>
                            <a:schemeClr val="dk1"/>
                          </a:solidFill>
                          <a:effectLst/>
                          <a:latin typeface="+mn-lt"/>
                          <a:ea typeface="+mn-ea"/>
                          <a:cs typeface="+mn-cs"/>
                        </a:rPr>
                        <a:t>) permettant d’assurer les besoins sur site des cours de l’HD</a:t>
                      </a:r>
                    </a:p>
                    <a:p>
                      <a:pPr marL="285750" indent="-285750">
                        <a:buFont typeface="Wingdings" pitchFamily="2" charset="2"/>
                        <a:buChar char="Ø"/>
                      </a:pPr>
                      <a:r>
                        <a:rPr lang="fr-FR" sz="1000" b="0" i="0" kern="1200" dirty="0">
                          <a:solidFill>
                            <a:schemeClr val="dk1"/>
                          </a:solidFill>
                          <a:effectLst/>
                          <a:latin typeface="+mn-lt"/>
                          <a:ea typeface="+mn-ea"/>
                          <a:cs typeface="+mn-cs"/>
                        </a:rPr>
                        <a:t>Support récapitulatif et tous les chèques du premier versement donné en une fois pour faciliter le recensement par Sylvie</a:t>
                      </a:r>
                    </a:p>
                    <a:p>
                      <a:pPr marL="285750" indent="-285750">
                        <a:buFont typeface="Wingdings" pitchFamily="2" charset="2"/>
                        <a:buChar char="Ø"/>
                      </a:pPr>
                      <a:r>
                        <a:rPr lang="fr-FR" sz="1000" b="0" i="0" kern="1200" dirty="0">
                          <a:solidFill>
                            <a:schemeClr val="dk1"/>
                          </a:solidFill>
                          <a:effectLst/>
                          <a:latin typeface="+mn-lt"/>
                          <a:ea typeface="+mn-ea"/>
                          <a:cs typeface="+mn-cs"/>
                        </a:rPr>
                        <a:t>2 stages 2023-2024 </a:t>
                      </a:r>
                      <a:r>
                        <a:rPr lang="fr-FR" sz="1000" b="0" i="0" kern="1200" dirty="0" err="1">
                          <a:solidFill>
                            <a:schemeClr val="dk1"/>
                          </a:solidFill>
                          <a:effectLst/>
                          <a:latin typeface="+mn-lt"/>
                          <a:ea typeface="+mn-ea"/>
                          <a:cs typeface="+mn-cs"/>
                        </a:rPr>
                        <a:t>tjs</a:t>
                      </a:r>
                      <a:r>
                        <a:rPr lang="fr-FR" sz="1000" b="0" i="0" kern="1200" dirty="0">
                          <a:solidFill>
                            <a:schemeClr val="dk1"/>
                          </a:solidFill>
                          <a:effectLst/>
                          <a:latin typeface="+mn-lt"/>
                          <a:ea typeface="+mn-ea"/>
                          <a:cs typeface="+mn-cs"/>
                        </a:rPr>
                        <a:t> bien appréciés</a:t>
                      </a:r>
                    </a:p>
                    <a:p>
                      <a:pPr marL="285750" indent="-285750">
                        <a:buFont typeface="Wingdings" pitchFamily="2" charset="2"/>
                        <a:buChar char="Ø"/>
                      </a:pPr>
                      <a:r>
                        <a:rPr lang="fr-FR" sz="1000" b="0" i="0" kern="1200" dirty="0">
                          <a:solidFill>
                            <a:schemeClr val="dk1"/>
                          </a:solidFill>
                          <a:effectLst/>
                          <a:latin typeface="+mn-lt"/>
                          <a:ea typeface="+mn-ea"/>
                          <a:cs typeface="+mn-cs"/>
                        </a:rPr>
                        <a:t>Stage octobre rose 2024 avec mixage des inscrits des 3 sites très convivial: Prochaine date le 26 avril 2025</a:t>
                      </a:r>
                    </a:p>
                    <a:p>
                      <a:pPr marL="285750" indent="-285750">
                        <a:buFont typeface="Wingdings" pitchFamily="2" charset="2"/>
                        <a:buChar char="Ø"/>
                      </a:pPr>
                      <a:r>
                        <a:rPr lang="fr-FR" sz="1000" b="0" i="0" kern="1200" dirty="0">
                          <a:solidFill>
                            <a:schemeClr val="dk1"/>
                          </a:solidFill>
                          <a:effectLst/>
                          <a:latin typeface="+mn-lt"/>
                          <a:ea typeface="+mn-ea"/>
                          <a:cs typeface="+mn-cs"/>
                        </a:rPr>
                        <a:t>Recrutement d’1 professeure sur </a:t>
                      </a:r>
                      <a:r>
                        <a:rPr lang="fr-FR" sz="1000" b="0" i="0" kern="1200" dirty="0" err="1">
                          <a:solidFill>
                            <a:schemeClr val="dk1"/>
                          </a:solidFill>
                          <a:effectLst/>
                          <a:latin typeface="+mn-lt"/>
                          <a:ea typeface="+mn-ea"/>
                          <a:cs typeface="+mn-cs"/>
                        </a:rPr>
                        <a:t>Laënnec</a:t>
                      </a:r>
                      <a:r>
                        <a:rPr lang="fr-FR" sz="1000" b="0" i="0" kern="1200" dirty="0">
                          <a:solidFill>
                            <a:schemeClr val="dk1"/>
                          </a:solidFill>
                          <a:effectLst/>
                          <a:latin typeface="+mn-lt"/>
                          <a:ea typeface="+mn-ea"/>
                          <a:cs typeface="+mn-cs"/>
                        </a:rPr>
                        <a:t> et d’une autre sur l’HD suite à la défection fin novembre de la prof intervenant sur ces deux sites </a:t>
                      </a:r>
                    </a:p>
                  </a:txBody>
                  <a:tcPr/>
                </a:tc>
                <a:extLst>
                  <a:ext uri="{0D108BD9-81ED-4DB2-BD59-A6C34878D82A}">
                    <a16:rowId xmlns:a16="http://schemas.microsoft.com/office/drawing/2014/main" val="1255137944"/>
                  </a:ext>
                </a:extLst>
              </a:tr>
              <a:tr h="814839">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r-FR" sz="1600" b="1" u="none" strike="noStrike" dirty="0">
                          <a:solidFill>
                            <a:schemeClr val="bg1"/>
                          </a:solidFill>
                          <a:effectLst/>
                        </a:rPr>
                        <a:t>Qi-Gong</a:t>
                      </a:r>
                      <a:endParaRPr lang="fr-FR" sz="1600" b="1" i="0" u="none" strike="noStrike" dirty="0">
                        <a:solidFill>
                          <a:schemeClr val="bg1"/>
                        </a:solidFill>
                        <a:effectLst/>
                        <a:latin typeface="Times New Roman" panose="02020603050405020304" pitchFamily="18" charset="0"/>
                      </a:endParaRPr>
                    </a:p>
                    <a:p>
                      <a:pPr algn="ctr" fontAlgn="b"/>
                      <a:endParaRPr lang="fr-FR" sz="1600" b="0" i="0" u="none" strike="noStrike" dirty="0">
                        <a:solidFill>
                          <a:schemeClr val="bg1"/>
                        </a:solidFill>
                        <a:effectLst/>
                        <a:latin typeface="Times New Roman" panose="02020603050405020304" pitchFamily="18" charset="0"/>
                      </a:endParaRPr>
                    </a:p>
                  </a:txBody>
                  <a:tcPr marL="0" marR="0" marT="0" marB="0" anchor="b"/>
                </a:tc>
                <a:tc>
                  <a:txBody>
                    <a:bodyPr/>
                    <a:lstStyle/>
                    <a:p>
                      <a:endParaRPr lang="fr-FR" dirty="0"/>
                    </a:p>
                    <a:p>
                      <a:r>
                        <a:rPr lang="fr-FR" dirty="0"/>
                        <a:t>15</a:t>
                      </a:r>
                    </a:p>
                  </a:txBody>
                  <a:tcPr/>
                </a:tc>
                <a:tc>
                  <a:txBody>
                    <a:bodyPr/>
                    <a:lstStyle/>
                    <a:p>
                      <a:endParaRPr lang="fr-FR" dirty="0"/>
                    </a:p>
                    <a:p>
                      <a:r>
                        <a:rPr lang="fr-FR" dirty="0"/>
                        <a:t>-2</a:t>
                      </a:r>
                    </a:p>
                  </a:txBody>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Wingdings" pitchFamily="2" charset="2"/>
                        <a:buChar char="Ø"/>
                        <a:tabLst/>
                        <a:defRPr/>
                      </a:pPr>
                      <a:r>
                        <a:rPr lang="fr-FR" sz="1000" dirty="0"/>
                        <a:t>Saison 2023-2024: </a:t>
                      </a:r>
                      <a:r>
                        <a:rPr lang="fr-FR" sz="1000" b="0" i="0" kern="1200" dirty="0">
                          <a:solidFill>
                            <a:schemeClr val="dk1"/>
                          </a:solidFill>
                          <a:effectLst/>
                          <a:latin typeface="+mn-lt"/>
                          <a:ea typeface="+mn-ea"/>
                          <a:cs typeface="+mn-cs"/>
                        </a:rPr>
                        <a:t>34 cours d’1h30 le mardi de 18 h à 19h30 à SJ (id pour 2024-2025). </a:t>
                      </a:r>
                      <a:r>
                        <a:rPr lang="fr-FR" sz="1000" dirty="0"/>
                        <a:t>Salle Providence en hiver.</a:t>
                      </a:r>
                      <a:r>
                        <a:rPr lang="fr-FR" sz="1000" b="0" i="0" kern="1200" dirty="0">
                          <a:solidFill>
                            <a:schemeClr val="dk1"/>
                          </a:solidFill>
                          <a:effectLst/>
                          <a:latin typeface="+mn-lt"/>
                          <a:ea typeface="+mn-ea"/>
                          <a:cs typeface="+mn-cs"/>
                        </a:rPr>
                        <a:t> Stage 1J en mai 2024 gratuit pour les adhérents (12 participants). </a:t>
                      </a:r>
                      <a:r>
                        <a:rPr lang="fr-FR" sz="1000" dirty="0"/>
                        <a:t>Pb des annulations de salle (3 fois en 2024) car reprise par la direction. </a:t>
                      </a:r>
                    </a:p>
                    <a:p>
                      <a:pPr marL="171450" marR="0" lvl="0" indent="-171450" algn="l" defTabSz="457200" rtl="0" eaLnBrk="1" fontAlgn="auto" latinLnBrk="0" hangingPunct="1">
                        <a:lnSpc>
                          <a:spcPct val="100000"/>
                        </a:lnSpc>
                        <a:spcBef>
                          <a:spcPts val="0"/>
                        </a:spcBef>
                        <a:spcAft>
                          <a:spcPts val="0"/>
                        </a:spcAft>
                        <a:buClrTx/>
                        <a:buSzTx/>
                        <a:buFont typeface="Wingdings" pitchFamily="2" charset="2"/>
                        <a:buChar char="Ø"/>
                        <a:tabLst/>
                        <a:defRPr/>
                      </a:pPr>
                      <a:r>
                        <a:rPr lang="fr-FR" sz="1000" dirty="0"/>
                        <a:t>Saison 2024-2025: </a:t>
                      </a:r>
                      <a:r>
                        <a:rPr lang="fr-FR" sz="1000" b="0" i="0" kern="1200" dirty="0">
                          <a:solidFill>
                            <a:schemeClr val="dk1"/>
                          </a:solidFill>
                          <a:effectLst/>
                          <a:latin typeface="+mn-lt"/>
                          <a:ea typeface="+mn-ea"/>
                          <a:cs typeface="+mn-cs"/>
                        </a:rPr>
                        <a:t>Difficulté de recrutement de nouveaux adhérents, ainsi que de membres du bureau (</a:t>
                      </a:r>
                      <a:r>
                        <a:rPr lang="fr-FR" sz="1000" dirty="0"/>
                        <a:t>Le recrutement via Intranet n’a pas été suivi d’effet). </a:t>
                      </a:r>
                      <a:r>
                        <a:rPr lang="fr-FR" sz="1000" b="0" i="0" kern="1200" dirty="0">
                          <a:solidFill>
                            <a:schemeClr val="dk1"/>
                          </a:solidFill>
                          <a:effectLst/>
                          <a:latin typeface="+mn-lt"/>
                          <a:ea typeface="+mn-ea"/>
                          <a:cs typeface="+mn-cs"/>
                        </a:rPr>
                        <a:t>Possibilité de s’inscrire en cours d’année. 1 journée de stage prévue le 9 mars 2025 pour les adhérents à la Foresterie à Vertou. Adhésion 179€/189€. Certificat médical de non contre-indication demandé</a:t>
                      </a:r>
                      <a:endParaRPr lang="fr-FR" sz="1000" dirty="0"/>
                    </a:p>
                  </a:txBody>
                  <a:tcPr/>
                </a:tc>
                <a:extLst>
                  <a:ext uri="{0D108BD9-81ED-4DB2-BD59-A6C34878D82A}">
                    <a16:rowId xmlns:a16="http://schemas.microsoft.com/office/drawing/2014/main" val="1790217971"/>
                  </a:ext>
                </a:extLst>
              </a:tr>
              <a:tr h="713461">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r-FR" sz="1600" b="1" u="none" strike="noStrike" dirty="0">
                          <a:solidFill>
                            <a:schemeClr val="bg1"/>
                          </a:solidFill>
                          <a:effectLst/>
                        </a:rPr>
                        <a:t>Roller</a:t>
                      </a:r>
                      <a:endParaRPr lang="fr-FR" sz="1600" b="1" i="0" u="none" strike="noStrike" dirty="0">
                        <a:solidFill>
                          <a:schemeClr val="bg1"/>
                        </a:solidFill>
                        <a:effectLst/>
                        <a:latin typeface="Times New Roman" panose="02020603050405020304" pitchFamily="18" charset="0"/>
                      </a:endParaRPr>
                    </a:p>
                    <a:p>
                      <a:pPr algn="ctr" fontAlgn="b"/>
                      <a:endParaRPr lang="fr-FR" sz="1600" b="1" i="0" u="none" strike="noStrike" dirty="0">
                        <a:solidFill>
                          <a:schemeClr val="bg1"/>
                        </a:solidFill>
                        <a:effectLst/>
                        <a:latin typeface="Times New Roman" panose="02020603050405020304" pitchFamily="18" charset="0"/>
                      </a:endParaRPr>
                    </a:p>
                  </a:txBody>
                  <a:tcPr marL="0" marR="0" marT="0" marB="0" anchor="b"/>
                </a:tc>
                <a:tc>
                  <a:txBody>
                    <a:bodyPr/>
                    <a:lstStyle/>
                    <a:p>
                      <a:endParaRPr lang="fr-FR" dirty="0"/>
                    </a:p>
                    <a:p>
                      <a:r>
                        <a:rPr lang="fr-FR" dirty="0"/>
                        <a:t>18</a:t>
                      </a:r>
                    </a:p>
                  </a:txBody>
                  <a:tcPr/>
                </a:tc>
                <a:tc>
                  <a:txBody>
                    <a:bodyPr/>
                    <a:lstStyle/>
                    <a:p>
                      <a:endParaRPr lang="fr-FR" dirty="0"/>
                    </a:p>
                    <a:p>
                      <a:r>
                        <a:rPr lang="fr-FR" dirty="0"/>
                        <a:t>-1</a:t>
                      </a:r>
                    </a:p>
                  </a:txBody>
                  <a:tcPr/>
                </a:tc>
                <a:tc>
                  <a:txBody>
                    <a:bodyPr/>
                    <a:lstStyle/>
                    <a:p>
                      <a:r>
                        <a:rPr lang="fr-FR" sz="1000" dirty="0"/>
                        <a:t>Adhérents de 26 à 70 ans: 1/3 CHU, 2/3 extérieurs. </a:t>
                      </a:r>
                      <a:r>
                        <a:rPr lang="fr-FR" sz="1000" b="0" i="0" kern="1200" dirty="0">
                          <a:solidFill>
                            <a:schemeClr val="dk1"/>
                          </a:solidFill>
                          <a:effectLst/>
                          <a:latin typeface="+mn-lt"/>
                          <a:ea typeface="+mn-ea"/>
                          <a:cs typeface="+mn-cs"/>
                        </a:rPr>
                        <a:t>Cours le samedi de 10h30 à 12h30 au gymnase Lebel, 16 bd Auguste </a:t>
                      </a:r>
                      <a:r>
                        <a:rPr lang="fr-FR" sz="1000" b="0" i="0" kern="1200" dirty="0" err="1">
                          <a:solidFill>
                            <a:schemeClr val="dk1"/>
                          </a:solidFill>
                          <a:effectLst/>
                          <a:latin typeface="+mn-lt"/>
                          <a:ea typeface="+mn-ea"/>
                          <a:cs typeface="+mn-cs"/>
                        </a:rPr>
                        <a:t>Peneau</a:t>
                      </a:r>
                      <a:r>
                        <a:rPr lang="fr-FR" sz="1000" b="0" i="0" kern="1200" dirty="0">
                          <a:solidFill>
                            <a:schemeClr val="dk1"/>
                          </a:solidFill>
                          <a:effectLst/>
                          <a:latin typeface="+mn-lt"/>
                          <a:ea typeface="+mn-ea"/>
                          <a:cs typeface="+mn-cs"/>
                        </a:rPr>
                        <a:t> à Nantes.</a:t>
                      </a:r>
                      <a:endParaRPr lang="fr-FR" sz="1000" dirty="0"/>
                    </a:p>
                    <a:p>
                      <a:r>
                        <a:rPr lang="fr-FR" sz="1000" dirty="0"/>
                        <a:t>Journée d’initiation lors de différents événements (ex: foire de Nantes) </a:t>
                      </a:r>
                      <a:r>
                        <a:rPr lang="fr-FR" sz="1000" b="0" i="0" kern="1200" dirty="0">
                          <a:solidFill>
                            <a:schemeClr val="dk1"/>
                          </a:solidFill>
                          <a:effectLst/>
                          <a:latin typeface="+mn-lt"/>
                          <a:ea typeface="+mn-ea"/>
                          <a:cs typeface="+mn-cs"/>
                        </a:rPr>
                        <a:t>Club affilié à la fédération française de roller pour la randonnée. Nous faisons initiation et perfectionnement au roller. Nous enseignons aussi les bases du freestyle, de la course, et parfois hockey en ligne en fin de séance.</a:t>
                      </a:r>
                      <a:br>
                        <a:rPr lang="fr-FR" sz="1000" dirty="0"/>
                      </a:br>
                      <a:r>
                        <a:rPr lang="fr-FR" sz="1000" b="0" i="0" kern="1200" dirty="0">
                          <a:solidFill>
                            <a:schemeClr val="dk1"/>
                          </a:solidFill>
                          <a:effectLst/>
                          <a:latin typeface="+mn-lt"/>
                          <a:ea typeface="+mn-ea"/>
                          <a:cs typeface="+mn-cs"/>
                        </a:rPr>
                        <a:t>Séances découvertes possibles avec prêt de protections, mais port du casque obligatoire. </a:t>
                      </a:r>
                      <a:r>
                        <a:rPr lang="fr-FR" sz="1000" dirty="0"/>
                        <a:t>P</a:t>
                      </a:r>
                      <a:r>
                        <a:rPr lang="fr-FR" sz="1000" b="0" i="0" kern="1200" dirty="0">
                          <a:solidFill>
                            <a:schemeClr val="dk1"/>
                          </a:solidFill>
                          <a:effectLst/>
                          <a:latin typeface="+mn-lt"/>
                          <a:ea typeface="+mn-ea"/>
                          <a:cs typeface="+mn-cs"/>
                        </a:rPr>
                        <a:t>rix de la licence 80€ pour le personnel CHU, 85€ extérieurs</a:t>
                      </a:r>
                      <a:endParaRPr lang="fr-FR" sz="1000" dirty="0"/>
                    </a:p>
                  </a:txBody>
                  <a:tcPr/>
                </a:tc>
                <a:extLst>
                  <a:ext uri="{0D108BD9-81ED-4DB2-BD59-A6C34878D82A}">
                    <a16:rowId xmlns:a16="http://schemas.microsoft.com/office/drawing/2014/main" val="579658353"/>
                  </a:ext>
                </a:extLst>
              </a:tr>
              <a:tr h="370015">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r-FR" sz="1600" b="1" u="none" strike="noStrike" dirty="0">
                          <a:solidFill>
                            <a:schemeClr val="bg1"/>
                          </a:solidFill>
                          <a:effectLst/>
                        </a:rPr>
                        <a:t>Tennis de table</a:t>
                      </a:r>
                      <a:endParaRPr lang="fr-FR" sz="1600" b="1" i="0" u="none" strike="noStrike" dirty="0">
                        <a:solidFill>
                          <a:schemeClr val="bg1"/>
                        </a:solidFill>
                        <a:effectLst/>
                        <a:latin typeface="Times New Roman" panose="02020603050405020304" pitchFamily="18" charset="0"/>
                      </a:endParaRPr>
                    </a:p>
                    <a:p>
                      <a:pPr marL="0" marR="0" lvl="0" indent="0" algn="ctr" defTabSz="457200" rtl="0" eaLnBrk="1" fontAlgn="b" latinLnBrk="0" hangingPunct="1">
                        <a:lnSpc>
                          <a:spcPct val="100000"/>
                        </a:lnSpc>
                        <a:spcBef>
                          <a:spcPts val="0"/>
                        </a:spcBef>
                        <a:spcAft>
                          <a:spcPts val="0"/>
                        </a:spcAft>
                        <a:buClrTx/>
                        <a:buSzTx/>
                        <a:buFontTx/>
                        <a:buNone/>
                        <a:tabLst/>
                        <a:defRPr/>
                      </a:pPr>
                      <a:endParaRPr lang="fr-FR" sz="1600" b="0" i="0" u="none" strike="noStrike" dirty="0">
                        <a:solidFill>
                          <a:schemeClr val="bg1"/>
                        </a:solidFill>
                        <a:effectLst/>
                        <a:latin typeface="Times New Roman" panose="02020603050405020304" pitchFamily="18" charset="0"/>
                      </a:endParaRPr>
                    </a:p>
                  </a:txBody>
                  <a:tcPr marL="0" marR="0" marT="0" marB="0" anchor="b"/>
                </a:tc>
                <a:tc>
                  <a:txBody>
                    <a:bodyPr/>
                    <a:lstStyle/>
                    <a:p>
                      <a:r>
                        <a:rPr lang="fr-FR" dirty="0"/>
                        <a:t>12</a:t>
                      </a:r>
                    </a:p>
                  </a:txBody>
                  <a:tcPr/>
                </a:tc>
                <a:tc>
                  <a:txBody>
                    <a:bodyPr/>
                    <a:lstStyle/>
                    <a:p>
                      <a:r>
                        <a:rPr lang="fr-FR" dirty="0"/>
                        <a:t>+2</a:t>
                      </a:r>
                    </a:p>
                  </a:txBody>
                  <a:tcPr/>
                </a:tc>
                <a:tc>
                  <a:txBody>
                    <a:bodyPr/>
                    <a:lstStyle/>
                    <a:p>
                      <a:r>
                        <a:rPr lang="fr-FR" sz="1000" dirty="0"/>
                        <a:t>Augmentation des licenciés mais sans possibilité d’engager de nouvelle équipe (trois équipes corpo; une D1 et deux D2).</a:t>
                      </a:r>
                    </a:p>
                    <a:p>
                      <a:r>
                        <a:rPr lang="fr-FR" sz="1000" dirty="0"/>
                        <a:t>Participation de deux joueurs à la coupe de Nantes</a:t>
                      </a:r>
                    </a:p>
                    <a:p>
                      <a:r>
                        <a:rPr lang="fr-FR" sz="1000" dirty="0"/>
                        <a:t>Forte augmentation des licences 115€ versus 70€ due à la hausse des cotisations auprès de la fédération</a:t>
                      </a:r>
                    </a:p>
                  </a:txBody>
                  <a:tcPr/>
                </a:tc>
                <a:extLst>
                  <a:ext uri="{0D108BD9-81ED-4DB2-BD59-A6C34878D82A}">
                    <a16:rowId xmlns:a16="http://schemas.microsoft.com/office/drawing/2014/main" val="1909840237"/>
                  </a:ext>
                </a:extLst>
              </a:tr>
              <a:tr h="669331">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r-FR" sz="1600" b="1" u="none" strike="noStrike" dirty="0">
                          <a:solidFill>
                            <a:schemeClr val="bg1"/>
                          </a:solidFill>
                          <a:effectLst/>
                        </a:rPr>
                        <a:t>Volley</a:t>
                      </a:r>
                      <a:endParaRPr lang="fr-FR" sz="1600" b="1" i="0" u="none" strike="noStrike" dirty="0">
                        <a:solidFill>
                          <a:schemeClr val="bg1"/>
                        </a:solidFill>
                        <a:effectLst/>
                        <a:latin typeface="Times New Roman" panose="02020603050405020304" pitchFamily="18" charset="0"/>
                      </a:endParaRPr>
                    </a:p>
                    <a:p>
                      <a:pPr algn="ctr" fontAlgn="b"/>
                      <a:endParaRPr lang="fr-FR" sz="1600" b="0" i="0" u="none" strike="noStrike" dirty="0">
                        <a:solidFill>
                          <a:schemeClr val="bg1"/>
                        </a:solidFill>
                        <a:effectLst/>
                        <a:latin typeface="Times New Roman" panose="02020603050405020304" pitchFamily="18" charset="0"/>
                      </a:endParaRPr>
                    </a:p>
                  </a:txBody>
                  <a:tcPr marL="0" marR="0" marT="0" marB="0" anchor="b"/>
                </a:tc>
                <a:tc>
                  <a:txBody>
                    <a:bodyPr/>
                    <a:lstStyle/>
                    <a:p>
                      <a:endParaRPr lang="fr-FR" dirty="0"/>
                    </a:p>
                    <a:p>
                      <a:r>
                        <a:rPr lang="fr-FR" dirty="0"/>
                        <a:t>35</a:t>
                      </a:r>
                    </a:p>
                  </a:txBody>
                  <a:tcPr/>
                </a:tc>
                <a:tc>
                  <a:txBody>
                    <a:bodyPr/>
                    <a:lstStyle/>
                    <a:p>
                      <a:endParaRPr lang="fr-FR" dirty="0"/>
                    </a:p>
                    <a:p>
                      <a:r>
                        <a:rPr lang="fr-FR" dirty="0"/>
                        <a:t>+4</a:t>
                      </a:r>
                    </a:p>
                  </a:txBody>
                  <a:tcPr/>
                </a:tc>
                <a:tc>
                  <a:txBody>
                    <a:bodyPr/>
                    <a:lstStyle/>
                    <a:p>
                      <a:r>
                        <a:rPr lang="fr-FR" sz="1000" dirty="0"/>
                        <a:t>6 adhérents CHU et 29 </a:t>
                      </a:r>
                      <a:r>
                        <a:rPr lang="fr-FR" sz="1000" dirty="0" err="1"/>
                        <a:t>ext</a:t>
                      </a:r>
                      <a:r>
                        <a:rPr lang="fr-FR" sz="1000" dirty="0"/>
                        <a:t>: augmentation par effet « médaille aux JO ». Adhérents CHU en baisse: seulement 6 personnes. Un seul créneau/</a:t>
                      </a:r>
                      <a:r>
                        <a:rPr lang="fr-FR" sz="1000" dirty="0" err="1"/>
                        <a:t>sem</a:t>
                      </a:r>
                      <a:r>
                        <a:rPr lang="fr-FR" sz="1000" dirty="0"/>
                        <a:t>: jeudi 21h-22h30 sur 2 terrains </a:t>
                      </a:r>
                      <a:r>
                        <a:rPr lang="fr-FR" sz="1000" b="0" i="0" kern="1200" dirty="0">
                          <a:solidFill>
                            <a:schemeClr val="dk1"/>
                          </a:solidFill>
                          <a:effectLst/>
                          <a:latin typeface="+mn-lt"/>
                          <a:ea typeface="+mn-ea"/>
                          <a:cs typeface="+mn-cs"/>
                        </a:rPr>
                        <a:t>au gymnase Victor Hugo, rue Paul Bellamy</a:t>
                      </a:r>
                      <a:r>
                        <a:rPr lang="fr-FR" sz="1000" dirty="0"/>
                        <a:t>. 3 équipes mixtes, 1 féminine (1ères de leur poule). </a:t>
                      </a:r>
                      <a:r>
                        <a:rPr lang="fr-FR" sz="1000" b="0" i="0" kern="1200" dirty="0">
                          <a:solidFill>
                            <a:schemeClr val="dk1"/>
                          </a:solidFill>
                          <a:effectLst/>
                          <a:latin typeface="+mn-lt"/>
                          <a:ea typeface="+mn-ea"/>
                          <a:cs typeface="+mn-cs"/>
                        </a:rPr>
                        <a:t>La section a utilisé avec succès </a:t>
                      </a:r>
                      <a:r>
                        <a:rPr lang="fr-FR" sz="1000" b="0" i="0" kern="1200" dirty="0" err="1">
                          <a:solidFill>
                            <a:schemeClr val="dk1"/>
                          </a:solidFill>
                          <a:effectLst/>
                          <a:latin typeface="+mn-lt"/>
                          <a:ea typeface="+mn-ea"/>
                          <a:cs typeface="+mn-cs"/>
                        </a:rPr>
                        <a:t>Helloasso</a:t>
                      </a:r>
                      <a:r>
                        <a:rPr lang="fr-FR" sz="1000" b="0" i="0" kern="1200" dirty="0">
                          <a:solidFill>
                            <a:schemeClr val="dk1"/>
                          </a:solidFill>
                          <a:effectLst/>
                          <a:latin typeface="+mn-lt"/>
                          <a:ea typeface="+mn-ea"/>
                          <a:cs typeface="+mn-cs"/>
                        </a:rPr>
                        <a:t> pour la gestion des inscriptions. C'est un succès. Couplé avec l'application </a:t>
                      </a:r>
                      <a:r>
                        <a:rPr lang="fr-FR" sz="1000" b="0" i="0" kern="1200" dirty="0" err="1">
                          <a:solidFill>
                            <a:schemeClr val="dk1"/>
                          </a:solidFill>
                          <a:effectLst/>
                          <a:latin typeface="+mn-lt"/>
                          <a:ea typeface="+mn-ea"/>
                          <a:cs typeface="+mn-cs"/>
                        </a:rPr>
                        <a:t>MyFFVB</a:t>
                      </a:r>
                      <a:r>
                        <a:rPr lang="fr-FR" sz="1000" b="0" i="0" kern="1200" dirty="0">
                          <a:solidFill>
                            <a:schemeClr val="dk1"/>
                          </a:solidFill>
                          <a:effectLst/>
                          <a:latin typeface="+mn-lt"/>
                          <a:ea typeface="+mn-ea"/>
                          <a:cs typeface="+mn-cs"/>
                        </a:rPr>
                        <a:t>, le processus a été totalement dématérialisé. Utilisation également de </a:t>
                      </a:r>
                      <a:r>
                        <a:rPr lang="fr-FR" sz="1000" b="0" i="0" kern="1200" dirty="0" err="1">
                          <a:solidFill>
                            <a:schemeClr val="dk1"/>
                          </a:solidFill>
                          <a:effectLst/>
                          <a:latin typeface="+mn-lt"/>
                          <a:ea typeface="+mn-ea"/>
                          <a:cs typeface="+mn-cs"/>
                        </a:rPr>
                        <a:t>Sporteasy</a:t>
                      </a:r>
                      <a:r>
                        <a:rPr lang="fr-FR" sz="1000" b="0" i="0" kern="1200" dirty="0">
                          <a:solidFill>
                            <a:schemeClr val="dk1"/>
                          </a:solidFill>
                          <a:effectLst/>
                          <a:latin typeface="+mn-lt"/>
                          <a:ea typeface="+mn-ea"/>
                          <a:cs typeface="+mn-cs"/>
                        </a:rPr>
                        <a:t> pour l'Organisation des matchs et entraînements et WhatsApp pour les échanges par équipe et pour toute la section</a:t>
                      </a:r>
                      <a:r>
                        <a:rPr lang="fr-FR" sz="1000" dirty="0"/>
                        <a:t>. Succès du tournoi 2024, mais </a:t>
                      </a:r>
                      <a:r>
                        <a:rPr lang="fr-FR" sz="1000" dirty="0" err="1"/>
                        <a:t>pb</a:t>
                      </a:r>
                      <a:r>
                        <a:rPr lang="fr-FR" sz="1000" dirty="0"/>
                        <a:t> pour celui prévu le 30/03/25 car pas de volontaires pour la commission d’organisation</a:t>
                      </a:r>
                      <a:r>
                        <a:rPr lang="fr-FR" sz="1000" b="0" i="0" kern="1200" dirty="0">
                          <a:solidFill>
                            <a:schemeClr val="dk1"/>
                          </a:solidFill>
                          <a:effectLst/>
                          <a:latin typeface="+mn-lt"/>
                          <a:ea typeface="+mn-ea"/>
                          <a:cs typeface="+mn-cs"/>
                        </a:rPr>
                        <a:t>. En l’absence de volontaires, le tournoi ne pourra pas avoir lieu.</a:t>
                      </a:r>
                      <a:r>
                        <a:rPr lang="fr-FR" sz="1000" dirty="0"/>
                        <a:t> Achat de nouveaux maillots et </a:t>
                      </a:r>
                      <a:r>
                        <a:rPr lang="fr-FR" sz="1000" b="0" i="0" kern="1200" dirty="0">
                          <a:solidFill>
                            <a:schemeClr val="dk1"/>
                          </a:solidFill>
                          <a:effectLst/>
                          <a:latin typeface="+mn-lt"/>
                          <a:ea typeface="+mn-ea"/>
                          <a:cs typeface="+mn-cs"/>
                        </a:rPr>
                        <a:t>amélioration de l’organisation de gestion des pots en ne finançant que les réassorts de boissons. Ceci diminue le nombre de transactions à gérer pour la trésorerie. </a:t>
                      </a:r>
                      <a:r>
                        <a:rPr lang="fr-FR" sz="1000" i="1" dirty="0"/>
                        <a:t>Présentation de Hello Asso lors du prochain CA</a:t>
                      </a:r>
                    </a:p>
                  </a:txBody>
                  <a:tcPr/>
                </a:tc>
                <a:extLst>
                  <a:ext uri="{0D108BD9-81ED-4DB2-BD59-A6C34878D82A}">
                    <a16:rowId xmlns:a16="http://schemas.microsoft.com/office/drawing/2014/main" val="3225252759"/>
                  </a:ext>
                </a:extLst>
              </a:tr>
              <a:tr h="349216">
                <a:tc>
                  <a:txBody>
                    <a:bodyPr/>
                    <a:lstStyle/>
                    <a:p>
                      <a:pPr algn="ctr" fontAlgn="b"/>
                      <a:r>
                        <a:rPr lang="fr-FR" sz="1600" b="1" u="none" strike="noStrike" dirty="0">
                          <a:solidFill>
                            <a:schemeClr val="bg1"/>
                          </a:solidFill>
                          <a:effectLst/>
                        </a:rPr>
                        <a:t>Yoga</a:t>
                      </a:r>
                      <a:endParaRPr lang="fr-FR" sz="1600" b="1" i="0" u="none" strike="noStrike" dirty="0">
                        <a:solidFill>
                          <a:schemeClr val="bg1"/>
                        </a:solidFill>
                        <a:effectLst/>
                        <a:latin typeface="Times New Roman" panose="02020603050405020304" pitchFamily="18" charset="0"/>
                      </a:endParaRPr>
                    </a:p>
                  </a:txBody>
                  <a:tcPr marL="0" marR="0" marT="0" marB="0" anchor="b"/>
                </a:tc>
                <a:tc>
                  <a:txBody>
                    <a:bodyPr/>
                    <a:lstStyle/>
                    <a:p>
                      <a:r>
                        <a:rPr lang="fr-FR" dirty="0"/>
                        <a:t>15</a:t>
                      </a:r>
                    </a:p>
                  </a:txBody>
                  <a:tcPr/>
                </a:tc>
                <a:tc>
                  <a:txBody>
                    <a:bodyPr/>
                    <a:lstStyle/>
                    <a:p>
                      <a:r>
                        <a:rPr lang="fr-FR" dirty="0"/>
                        <a:t>+5</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000" dirty="0"/>
                        <a:t>Augmentation des adhésions, seulement 3 adhérents sur HD➠ regroupement de tous les cours sur SJ (salle Providence)</a:t>
                      </a:r>
                    </a:p>
                  </a:txBody>
                  <a:tcPr/>
                </a:tc>
                <a:extLst>
                  <a:ext uri="{0D108BD9-81ED-4DB2-BD59-A6C34878D82A}">
                    <a16:rowId xmlns:a16="http://schemas.microsoft.com/office/drawing/2014/main" val="1337710712"/>
                  </a:ext>
                </a:extLst>
              </a:tr>
            </a:tbl>
          </a:graphicData>
        </a:graphic>
      </p:graphicFrame>
      <p:sp>
        <p:nvSpPr>
          <p:cNvPr id="4" name="Espace réservé du pied de page 3">
            <a:extLst>
              <a:ext uri="{FF2B5EF4-FFF2-40B4-BE49-F238E27FC236}">
                <a16:creationId xmlns:a16="http://schemas.microsoft.com/office/drawing/2014/main" id="{D43E753D-15AF-9149-8EFA-9E2D758EDDC9}"/>
              </a:ext>
            </a:extLst>
          </p:cNvPr>
          <p:cNvSpPr>
            <a:spLocks noGrp="1"/>
          </p:cNvSpPr>
          <p:nvPr>
            <p:ph type="ftr" sz="quarter" idx="11"/>
          </p:nvPr>
        </p:nvSpPr>
        <p:spPr>
          <a:xfrm>
            <a:off x="685800" y="6480175"/>
            <a:ext cx="7827659" cy="377825"/>
          </a:xfrm>
        </p:spPr>
        <p:txBody>
          <a:bodyPr/>
          <a:lstStyle/>
          <a:p>
            <a:r>
              <a:rPr lang="fr-FR" dirty="0"/>
              <a:t>AG ASCHU 16 décembre 2024</a:t>
            </a:r>
            <a:endParaRPr lang="en-US" dirty="0"/>
          </a:p>
        </p:txBody>
      </p:sp>
    </p:spTree>
    <p:extLst>
      <p:ext uri="{BB962C8B-B14F-4D97-AF65-F5344CB8AC3E}">
        <p14:creationId xmlns:p14="http://schemas.microsoft.com/office/powerpoint/2010/main" val="1052850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7E0501-5899-0E48-9F46-B63FF37B482E}"/>
              </a:ext>
            </a:extLst>
          </p:cNvPr>
          <p:cNvSpPr>
            <a:spLocks noGrp="1"/>
          </p:cNvSpPr>
          <p:nvPr>
            <p:ph type="title"/>
          </p:nvPr>
        </p:nvSpPr>
        <p:spPr>
          <a:xfrm>
            <a:off x="838199" y="4059467"/>
            <a:ext cx="10131425" cy="992003"/>
          </a:xfrm>
        </p:spPr>
        <p:txBody>
          <a:bodyPr>
            <a:normAutofit fontScale="90000"/>
          </a:bodyPr>
          <a:lstStyle/>
          <a:p>
            <a:br>
              <a:rPr lang="fr-FR" dirty="0"/>
            </a:br>
            <a:br>
              <a:rPr lang="fr-FR" dirty="0"/>
            </a:br>
            <a:br>
              <a:rPr lang="fr-FR" dirty="0"/>
            </a:br>
            <a:br>
              <a:rPr lang="fr-FR" dirty="0"/>
            </a:br>
            <a:br>
              <a:rPr lang="fr-FR" dirty="0"/>
            </a:br>
            <a:endParaRPr lang="fr-FR" dirty="0"/>
          </a:p>
        </p:txBody>
      </p:sp>
      <p:sp>
        <p:nvSpPr>
          <p:cNvPr id="3" name="Espace réservé du contenu 2">
            <a:extLst>
              <a:ext uri="{FF2B5EF4-FFF2-40B4-BE49-F238E27FC236}">
                <a16:creationId xmlns:a16="http://schemas.microsoft.com/office/drawing/2014/main" id="{F6882265-3D9B-5547-AD13-AEA35C78F95B}"/>
              </a:ext>
            </a:extLst>
          </p:cNvPr>
          <p:cNvSpPr>
            <a:spLocks noGrp="1"/>
          </p:cNvSpPr>
          <p:nvPr>
            <p:ph idx="1"/>
          </p:nvPr>
        </p:nvSpPr>
        <p:spPr>
          <a:xfrm>
            <a:off x="685800" y="1146926"/>
            <a:ext cx="10131425" cy="4835528"/>
          </a:xfrm>
        </p:spPr>
        <p:txBody>
          <a:bodyPr>
            <a:normAutofit/>
          </a:bodyPr>
          <a:lstStyle/>
          <a:p>
            <a:r>
              <a:rPr lang="fr-FR" dirty="0"/>
              <a:t>Tous les membres renouvellent leur candidature</a:t>
            </a:r>
          </a:p>
          <a:p>
            <a:r>
              <a:rPr lang="fr-FR" dirty="0"/>
              <a:t>Le bureau est réélu à l’unanimité </a:t>
            </a:r>
            <a:r>
              <a:rPr lang="fr-FR"/>
              <a:t>(22 </a:t>
            </a:r>
            <a:r>
              <a:rPr lang="fr-FR" dirty="0"/>
              <a:t>voix </a:t>
            </a:r>
            <a:r>
              <a:rPr lang="fr-FR"/>
              <a:t>: 15 </a:t>
            </a:r>
            <a:r>
              <a:rPr lang="fr-FR" dirty="0"/>
              <a:t>présents + 7 procurations)</a:t>
            </a:r>
          </a:p>
          <a:p>
            <a:pPr lvl="1"/>
            <a:r>
              <a:rPr lang="fr-FR" dirty="0"/>
              <a:t>Dr Dominique TRIPODI, Président</a:t>
            </a:r>
          </a:p>
          <a:p>
            <a:pPr lvl="1"/>
            <a:r>
              <a:rPr lang="fr-FR" dirty="0"/>
              <a:t>Dr Véronique BETBEZE, Secrétaire générale</a:t>
            </a:r>
          </a:p>
          <a:p>
            <a:pPr lvl="1"/>
            <a:r>
              <a:rPr lang="fr-FR" dirty="0"/>
              <a:t>Dr Sylvie RAOUL, Trésorière</a:t>
            </a:r>
          </a:p>
          <a:p>
            <a:pPr lvl="1"/>
            <a:endParaRPr lang="fr-FR" dirty="0"/>
          </a:p>
          <a:p>
            <a:pPr lvl="1"/>
            <a:endParaRPr lang="fr-FR" dirty="0"/>
          </a:p>
          <a:p>
            <a:pPr lvl="1"/>
            <a:endParaRPr lang="fr-FR" dirty="0"/>
          </a:p>
          <a:p>
            <a:pPr marL="457200" lvl="1" indent="0">
              <a:buNone/>
            </a:pPr>
            <a:endParaRPr lang="fr-FR" dirty="0"/>
          </a:p>
          <a:p>
            <a:pPr marL="457200" lvl="1" indent="0">
              <a:buNone/>
            </a:pPr>
            <a:endParaRPr lang="fr-FR" dirty="0"/>
          </a:p>
          <a:p>
            <a:pPr marL="457200" lvl="1" indent="0" algn="ctr">
              <a:buNone/>
            </a:pPr>
            <a:r>
              <a:rPr lang="fr-FR" dirty="0"/>
              <a:t>Tous les points prévus à l’ordre du jour ayant été abordés, la séance est levée à 20h15</a:t>
            </a:r>
          </a:p>
        </p:txBody>
      </p:sp>
      <p:sp>
        <p:nvSpPr>
          <p:cNvPr id="4" name="Espace réservé du pied de page 3">
            <a:extLst>
              <a:ext uri="{FF2B5EF4-FFF2-40B4-BE49-F238E27FC236}">
                <a16:creationId xmlns:a16="http://schemas.microsoft.com/office/drawing/2014/main" id="{AA1A73E3-C218-6A40-805C-B0847C127640}"/>
              </a:ext>
            </a:extLst>
          </p:cNvPr>
          <p:cNvSpPr>
            <a:spLocks noGrp="1"/>
          </p:cNvSpPr>
          <p:nvPr>
            <p:ph type="ftr" sz="quarter" idx="11"/>
          </p:nvPr>
        </p:nvSpPr>
        <p:spPr>
          <a:xfrm>
            <a:off x="685800" y="6070120"/>
            <a:ext cx="7827659" cy="377825"/>
          </a:xfrm>
        </p:spPr>
        <p:txBody>
          <a:bodyPr/>
          <a:lstStyle/>
          <a:p>
            <a:r>
              <a:rPr lang="fr-FR" dirty="0"/>
              <a:t>AG ASCHU 16 décembre 2024</a:t>
            </a:r>
            <a:endParaRPr lang="en-US" dirty="0"/>
          </a:p>
        </p:txBody>
      </p:sp>
      <p:sp>
        <p:nvSpPr>
          <p:cNvPr id="5" name="Titre 1">
            <a:extLst>
              <a:ext uri="{FF2B5EF4-FFF2-40B4-BE49-F238E27FC236}">
                <a16:creationId xmlns:a16="http://schemas.microsoft.com/office/drawing/2014/main" id="{1B37CD6F-51A9-4E4F-853B-CC21131F2521}"/>
              </a:ext>
            </a:extLst>
          </p:cNvPr>
          <p:cNvSpPr txBox="1">
            <a:spLocks/>
          </p:cNvSpPr>
          <p:nvPr/>
        </p:nvSpPr>
        <p:spPr>
          <a:xfrm>
            <a:off x="838198" y="418793"/>
            <a:ext cx="10131425" cy="14562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4 - ÉLECTION DU BUREAU</a:t>
            </a:r>
          </a:p>
        </p:txBody>
      </p:sp>
      <p:sp>
        <p:nvSpPr>
          <p:cNvPr id="6" name="Espace réservé du contenu 2">
            <a:extLst>
              <a:ext uri="{FF2B5EF4-FFF2-40B4-BE49-F238E27FC236}">
                <a16:creationId xmlns:a16="http://schemas.microsoft.com/office/drawing/2014/main" id="{1EBAB622-8722-6145-9718-B8E4EFE6022D}"/>
              </a:ext>
            </a:extLst>
          </p:cNvPr>
          <p:cNvSpPr txBox="1">
            <a:spLocks/>
          </p:cNvSpPr>
          <p:nvPr/>
        </p:nvSpPr>
        <p:spPr>
          <a:xfrm>
            <a:off x="838197" y="3699223"/>
            <a:ext cx="10131425" cy="1352247"/>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fr-FR" sz="3600" dirty="0"/>
              <a:t>5 - PROCHAINE RÉUNION</a:t>
            </a:r>
          </a:p>
          <a:p>
            <a:r>
              <a:rPr lang="fr-FR" dirty="0"/>
              <a:t>CA jeudi 23 janvier à 18h30 (Galette) Salle Jules Vallès SJ</a:t>
            </a:r>
          </a:p>
        </p:txBody>
      </p:sp>
    </p:spTree>
    <p:extLst>
      <p:ext uri="{BB962C8B-B14F-4D97-AF65-F5344CB8AC3E}">
        <p14:creationId xmlns:p14="http://schemas.microsoft.com/office/powerpoint/2010/main" val="1548512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CB468-6630-3946-A8B7-6061E8F155CE}"/>
              </a:ext>
            </a:extLst>
          </p:cNvPr>
          <p:cNvSpPr>
            <a:spLocks noGrp="1"/>
          </p:cNvSpPr>
          <p:nvPr>
            <p:ph type="title"/>
          </p:nvPr>
        </p:nvSpPr>
        <p:spPr/>
        <p:txBody>
          <a:bodyPr/>
          <a:lstStyle/>
          <a:p>
            <a:r>
              <a:rPr lang="fr-FR" dirty="0"/>
              <a:t>Le bureau vous souhaite une très bonne et heureuse année 2025 🏀🏓⚽️🏸⛳️🧘‍♀️🚴‍♂️🏌️‍♂️🤸‍♀️🎱🏐…</a:t>
            </a:r>
          </a:p>
        </p:txBody>
      </p:sp>
      <p:pic>
        <p:nvPicPr>
          <p:cNvPr id="9" name="Espace réservé du contenu 8">
            <a:extLst>
              <a:ext uri="{FF2B5EF4-FFF2-40B4-BE49-F238E27FC236}">
                <a16:creationId xmlns:a16="http://schemas.microsoft.com/office/drawing/2014/main" id="{7A116869-1FFB-4542-B1B2-12481E218269}"/>
              </a:ext>
            </a:extLst>
          </p:cNvPr>
          <p:cNvPicPr>
            <a:picLocks noGrp="1" noChangeAspect="1"/>
          </p:cNvPicPr>
          <p:nvPr>
            <p:ph idx="1"/>
          </p:nvPr>
        </p:nvPicPr>
        <p:blipFill>
          <a:blip r:embed="rId2"/>
          <a:stretch>
            <a:fillRect/>
          </a:stretch>
        </p:blipFill>
        <p:spPr>
          <a:xfrm>
            <a:off x="3075334" y="2065867"/>
            <a:ext cx="5987675" cy="4490756"/>
          </a:xfrm>
        </p:spPr>
      </p:pic>
      <p:sp>
        <p:nvSpPr>
          <p:cNvPr id="4" name="Espace réservé du pied de page 3">
            <a:extLst>
              <a:ext uri="{FF2B5EF4-FFF2-40B4-BE49-F238E27FC236}">
                <a16:creationId xmlns:a16="http://schemas.microsoft.com/office/drawing/2014/main" id="{10728BBE-0C6D-1647-B3E0-769F34162406}"/>
              </a:ext>
            </a:extLst>
          </p:cNvPr>
          <p:cNvSpPr>
            <a:spLocks noGrp="1"/>
          </p:cNvSpPr>
          <p:nvPr>
            <p:ph type="ftr" sz="quarter" idx="11"/>
          </p:nvPr>
        </p:nvSpPr>
        <p:spPr/>
        <p:txBody>
          <a:bodyPr/>
          <a:lstStyle/>
          <a:p>
            <a:r>
              <a:rPr lang="fr-FR"/>
              <a:t>AG ASCHU 16 décembre 2024</a:t>
            </a:r>
            <a:endParaRPr lang="en-US" dirty="0"/>
          </a:p>
        </p:txBody>
      </p:sp>
    </p:spTree>
    <p:extLst>
      <p:ext uri="{BB962C8B-B14F-4D97-AF65-F5344CB8AC3E}">
        <p14:creationId xmlns:p14="http://schemas.microsoft.com/office/powerpoint/2010/main" val="2818516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97A55F0-7B43-6E4B-9190-9088BDB84CC6}"/>
              </a:ext>
            </a:extLst>
          </p:cNvPr>
          <p:cNvSpPr>
            <a:spLocks noGrp="1"/>
          </p:cNvSpPr>
          <p:nvPr>
            <p:ph idx="1"/>
          </p:nvPr>
        </p:nvSpPr>
        <p:spPr>
          <a:xfrm>
            <a:off x="430006" y="1777546"/>
            <a:ext cx="10921481" cy="4093029"/>
          </a:xfrm>
        </p:spPr>
        <p:txBody>
          <a:bodyPr>
            <a:normAutofit fontScale="92500"/>
          </a:bodyPr>
          <a:lstStyle/>
          <a:p>
            <a:r>
              <a:rPr lang="fr-FR" sz="2400" dirty="0"/>
              <a:t>Remerciements aux membres du bureau, Dr  Véronique BETBEZE, secrétaire générale et Dr Sylvie RAOUL, trésorière générale pour leur dynamisme; merci à Stéphanie RIBEIRO pour la tenue du secrétariat partagé avec l’Amicale des Hospitaliers, dont nous saluons les membres et le président.</a:t>
            </a:r>
          </a:p>
          <a:p>
            <a:r>
              <a:rPr lang="fr-FR" sz="2400" dirty="0"/>
              <a:t>L’ année a été marquée par de nombreux échanges avec la direction du CHU de NANTES pour l’obtention de salles, notamment sur le Site Hôtel Dieu; après de nombreuses échanges/rencontres avec les responsables, madame </a:t>
            </a:r>
            <a:r>
              <a:rPr lang="fr-FR" sz="2400" dirty="0" err="1"/>
              <a:t>Granero</a:t>
            </a:r>
            <a:r>
              <a:rPr lang="fr-FR" sz="2400" dirty="0"/>
              <a:t>, monsieur </a:t>
            </a:r>
            <a:r>
              <a:rPr lang="fr-FR" sz="2400" dirty="0" err="1"/>
              <a:t>Coupry</a:t>
            </a:r>
            <a:r>
              <a:rPr lang="fr-FR" sz="2400" dirty="0"/>
              <a:t>, monsieur </a:t>
            </a:r>
            <a:r>
              <a:rPr lang="fr-FR" sz="2400" dirty="0" err="1"/>
              <a:t>Gougeon</a:t>
            </a:r>
            <a:r>
              <a:rPr lang="fr-FR" sz="2400" dirty="0"/>
              <a:t>, que nous remercions, nous avons pu obtenir une salle au 9</a:t>
            </a:r>
            <a:r>
              <a:rPr lang="fr-FR" sz="2400" baseline="30000" dirty="0"/>
              <a:t>ème</a:t>
            </a:r>
            <a:r>
              <a:rPr lang="fr-FR" sz="2400" dirty="0"/>
              <a:t> étage pour la section Pilate et l’ouverture d’une Section Yoga. Un accord a été trouvé avec le service sécurité pour autoriser l’accès libre sans badge aux sections le soir. La section Pilate a débuté l’activité en septembre 2024, Yoga en octobre développée par Thierry PELCE.</a:t>
            </a:r>
          </a:p>
          <a:p>
            <a:pPr marL="0" indent="0">
              <a:buNone/>
            </a:pPr>
            <a:endParaRPr lang="fr-FR" dirty="0"/>
          </a:p>
        </p:txBody>
      </p:sp>
      <p:sp>
        <p:nvSpPr>
          <p:cNvPr id="4" name="Espace réservé du pied de page 3">
            <a:extLst>
              <a:ext uri="{FF2B5EF4-FFF2-40B4-BE49-F238E27FC236}">
                <a16:creationId xmlns:a16="http://schemas.microsoft.com/office/drawing/2014/main" id="{EE593ABD-29BF-974E-BD5E-8BB2C4B61ED2}"/>
              </a:ext>
            </a:extLst>
          </p:cNvPr>
          <p:cNvSpPr>
            <a:spLocks noGrp="1"/>
          </p:cNvSpPr>
          <p:nvPr>
            <p:ph type="ftr" sz="quarter" idx="11"/>
          </p:nvPr>
        </p:nvSpPr>
        <p:spPr/>
        <p:txBody>
          <a:bodyPr/>
          <a:lstStyle/>
          <a:p>
            <a:r>
              <a:rPr lang="fr-FR"/>
              <a:t>AG ASCHU 16 décembre 2024</a:t>
            </a:r>
            <a:endParaRPr lang="en-US" dirty="0"/>
          </a:p>
        </p:txBody>
      </p:sp>
      <p:sp>
        <p:nvSpPr>
          <p:cNvPr id="6" name="ZoneTexte 5"/>
          <p:cNvSpPr txBox="1"/>
          <p:nvPr/>
        </p:nvSpPr>
        <p:spPr>
          <a:xfrm>
            <a:off x="2013858" y="861527"/>
            <a:ext cx="8262256" cy="646331"/>
          </a:xfrm>
          <a:prstGeom prst="rect">
            <a:avLst/>
          </a:prstGeom>
          <a:noFill/>
        </p:spPr>
        <p:txBody>
          <a:bodyPr wrap="square" rtlCol="0">
            <a:spAutoFit/>
          </a:bodyPr>
          <a:lstStyle/>
          <a:p>
            <a:r>
              <a:rPr lang="fr-FR" sz="3600" dirty="0">
                <a:latin typeface="+mj-lt"/>
              </a:rPr>
              <a:t>1- RAPPORT MORAL DU PRÉSIDENT</a:t>
            </a:r>
          </a:p>
        </p:txBody>
      </p:sp>
    </p:spTree>
    <p:extLst>
      <p:ext uri="{BB962C8B-B14F-4D97-AF65-F5344CB8AC3E}">
        <p14:creationId xmlns:p14="http://schemas.microsoft.com/office/powerpoint/2010/main" val="3917672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16430" y="1468708"/>
            <a:ext cx="10131426" cy="3504510"/>
          </a:xfrm>
        </p:spPr>
        <p:txBody>
          <a:bodyPr/>
          <a:lstStyle/>
          <a:p>
            <a:r>
              <a:rPr lang="fr-FR" dirty="0"/>
              <a:t> </a:t>
            </a:r>
            <a:r>
              <a:rPr lang="fr-FR" sz="2400" dirty="0"/>
              <a:t>Mise en place d’un « accès » aux comptes mensuels pour les sections : envoi par Stéphanie, bons retours des sections.</a:t>
            </a:r>
          </a:p>
          <a:p>
            <a:r>
              <a:rPr lang="fr-FR" sz="2400" dirty="0"/>
              <a:t>Projet Octobre rose un regret : en suspens, faute de suffisamment d’inscrits en septembre 2024</a:t>
            </a:r>
          </a:p>
          <a:p>
            <a:r>
              <a:rPr lang="fr-FR" sz="2400" dirty="0"/>
              <a:t>Participation au Rapport social unique RSU 2024</a:t>
            </a:r>
          </a:p>
          <a:p>
            <a:r>
              <a:rPr lang="fr-FR" sz="2400" dirty="0"/>
              <a:t>Participation aux  permanences avec la MACSF</a:t>
            </a:r>
          </a:p>
          <a:p>
            <a:pPr marL="0" indent="0">
              <a:buNone/>
            </a:pPr>
            <a:endParaRPr lang="fr-FR" sz="2400" dirty="0"/>
          </a:p>
          <a:p>
            <a:pPr marL="0" indent="0">
              <a:buNone/>
            </a:pPr>
            <a:endParaRPr lang="fr-FR" dirty="0"/>
          </a:p>
        </p:txBody>
      </p:sp>
      <p:sp>
        <p:nvSpPr>
          <p:cNvPr id="4" name="Espace réservé du pied de page 3"/>
          <p:cNvSpPr>
            <a:spLocks noGrp="1"/>
          </p:cNvSpPr>
          <p:nvPr>
            <p:ph type="ftr" sz="quarter" idx="11"/>
          </p:nvPr>
        </p:nvSpPr>
        <p:spPr/>
        <p:txBody>
          <a:bodyPr/>
          <a:lstStyle/>
          <a:p>
            <a:r>
              <a:rPr lang="fr-FR"/>
              <a:t>AG ASCHU 16 décembre 2024</a:t>
            </a:r>
            <a:endParaRPr lang="en-US" dirty="0"/>
          </a:p>
        </p:txBody>
      </p:sp>
    </p:spTree>
    <p:extLst>
      <p:ext uri="{BB962C8B-B14F-4D97-AF65-F5344CB8AC3E}">
        <p14:creationId xmlns:p14="http://schemas.microsoft.com/office/powerpoint/2010/main" val="2567601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D39CDE2E-F6B6-D044-8EA8-3A504DBCD5BE}"/>
              </a:ext>
            </a:extLst>
          </p:cNvPr>
          <p:cNvPicPr>
            <a:picLocks noGrp="1" noChangeAspect="1"/>
          </p:cNvPicPr>
          <p:nvPr>
            <p:ph idx="1"/>
          </p:nvPr>
        </p:nvPicPr>
        <p:blipFill>
          <a:blip r:embed="rId2"/>
          <a:stretch>
            <a:fillRect/>
          </a:stretch>
        </p:blipFill>
        <p:spPr>
          <a:xfrm>
            <a:off x="1334182" y="26115"/>
            <a:ext cx="9109180" cy="6831885"/>
          </a:xfrm>
        </p:spPr>
      </p:pic>
      <p:sp>
        <p:nvSpPr>
          <p:cNvPr id="2" name="Titre 1">
            <a:extLst>
              <a:ext uri="{FF2B5EF4-FFF2-40B4-BE49-F238E27FC236}">
                <a16:creationId xmlns:a16="http://schemas.microsoft.com/office/drawing/2014/main" id="{AA4998A6-2CEF-CC4A-BA54-2639C46E7293}"/>
              </a:ext>
            </a:extLst>
          </p:cNvPr>
          <p:cNvSpPr>
            <a:spLocks noGrp="1"/>
          </p:cNvSpPr>
          <p:nvPr>
            <p:ph type="title"/>
          </p:nvPr>
        </p:nvSpPr>
        <p:spPr>
          <a:xfrm>
            <a:off x="3339792" y="141249"/>
            <a:ext cx="10131425" cy="1456267"/>
          </a:xfrm>
        </p:spPr>
        <p:txBody>
          <a:bodyPr>
            <a:normAutofit/>
          </a:bodyPr>
          <a:lstStyle/>
          <a:p>
            <a:r>
              <a:rPr lang="fr-FR" b="1" dirty="0">
                <a:solidFill>
                  <a:srgbClr val="FF5FE5"/>
                </a:solidFill>
              </a:rPr>
              <a:t>A </a:t>
            </a:r>
            <a:r>
              <a:rPr lang="fr-FR" b="1" dirty="0" err="1">
                <a:solidFill>
                  <a:srgbClr val="FF5FE5"/>
                </a:solidFill>
              </a:rPr>
              <a:t>L’annÉE</a:t>
            </a:r>
            <a:r>
              <a:rPr lang="fr-FR" b="1" dirty="0">
                <a:solidFill>
                  <a:srgbClr val="FF5FE5"/>
                </a:solidFill>
              </a:rPr>
              <a:t> prochaine ???</a:t>
            </a:r>
          </a:p>
        </p:txBody>
      </p:sp>
      <p:sp>
        <p:nvSpPr>
          <p:cNvPr id="3" name="Espace réservé du pied de page 2"/>
          <p:cNvSpPr>
            <a:spLocks noGrp="1"/>
          </p:cNvSpPr>
          <p:nvPr>
            <p:ph type="ftr" sz="quarter" idx="11"/>
          </p:nvPr>
        </p:nvSpPr>
        <p:spPr/>
        <p:txBody>
          <a:bodyPr/>
          <a:lstStyle/>
          <a:p>
            <a:r>
              <a:rPr lang="fr-FR"/>
              <a:t>AG ASCHU 16 décembre 2024</a:t>
            </a:r>
            <a:endParaRPr lang="en-US" dirty="0"/>
          </a:p>
        </p:txBody>
      </p:sp>
    </p:spTree>
    <p:extLst>
      <p:ext uri="{BB962C8B-B14F-4D97-AF65-F5344CB8AC3E}">
        <p14:creationId xmlns:p14="http://schemas.microsoft.com/office/powerpoint/2010/main" val="584748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EF493F-18D0-3A46-8975-AD9F0588D1F3}"/>
              </a:ext>
            </a:extLst>
          </p:cNvPr>
          <p:cNvSpPr>
            <a:spLocks noGrp="1"/>
          </p:cNvSpPr>
          <p:nvPr>
            <p:ph type="title"/>
          </p:nvPr>
        </p:nvSpPr>
        <p:spPr/>
        <p:txBody>
          <a:bodyPr/>
          <a:lstStyle/>
          <a:p>
            <a:r>
              <a:rPr lang="fr-FR" dirty="0"/>
              <a:t>Evolution du nb d’ADHÉRENTS</a:t>
            </a:r>
          </a:p>
        </p:txBody>
      </p:sp>
      <p:sp>
        <p:nvSpPr>
          <p:cNvPr id="3" name="Espace réservé du contenu 2">
            <a:extLst>
              <a:ext uri="{FF2B5EF4-FFF2-40B4-BE49-F238E27FC236}">
                <a16:creationId xmlns:a16="http://schemas.microsoft.com/office/drawing/2014/main" id="{D7D44718-1330-7A40-BB96-D4AE36B0A12D}"/>
              </a:ext>
            </a:extLst>
          </p:cNvPr>
          <p:cNvSpPr>
            <a:spLocks noGrp="1"/>
          </p:cNvSpPr>
          <p:nvPr>
            <p:ph idx="1"/>
          </p:nvPr>
        </p:nvSpPr>
        <p:spPr/>
        <p:txBody>
          <a:bodyPr/>
          <a:lstStyle/>
          <a:p>
            <a:r>
              <a:rPr lang="fr-FR" dirty="0"/>
              <a:t>411 en 2024-2025</a:t>
            </a:r>
          </a:p>
          <a:p>
            <a:endParaRPr lang="fr-FR" dirty="0"/>
          </a:p>
          <a:p>
            <a:r>
              <a:rPr lang="fr-FR" dirty="0"/>
              <a:t>389 en 2023-2024</a:t>
            </a:r>
          </a:p>
          <a:p>
            <a:pPr marL="0" indent="0">
              <a:buNone/>
            </a:pPr>
            <a:endParaRPr lang="fr-FR" dirty="0"/>
          </a:p>
          <a:p>
            <a:r>
              <a:rPr lang="fr-FR" dirty="0"/>
              <a:t>380 en 2022-2023</a:t>
            </a:r>
          </a:p>
          <a:p>
            <a:endParaRPr lang="fr-FR" dirty="0"/>
          </a:p>
          <a:p>
            <a:r>
              <a:rPr lang="fr-FR" dirty="0"/>
              <a:t>371 en 2021-2022</a:t>
            </a:r>
          </a:p>
          <a:p>
            <a:pPr marL="0" indent="0">
              <a:buNone/>
            </a:pPr>
            <a:endParaRPr lang="fr-FR" dirty="0"/>
          </a:p>
          <a:p>
            <a:r>
              <a:rPr lang="fr-FR" dirty="0"/>
              <a:t>(Maxi  564 en 2017)  </a:t>
            </a:r>
          </a:p>
        </p:txBody>
      </p:sp>
      <p:sp>
        <p:nvSpPr>
          <p:cNvPr id="4" name="Espace réservé du pied de page 3">
            <a:extLst>
              <a:ext uri="{FF2B5EF4-FFF2-40B4-BE49-F238E27FC236}">
                <a16:creationId xmlns:a16="http://schemas.microsoft.com/office/drawing/2014/main" id="{620CB072-C866-9A43-AF7A-FC05F09E26D5}"/>
              </a:ext>
            </a:extLst>
          </p:cNvPr>
          <p:cNvSpPr>
            <a:spLocks noGrp="1"/>
          </p:cNvSpPr>
          <p:nvPr>
            <p:ph type="ftr" sz="quarter" idx="11"/>
          </p:nvPr>
        </p:nvSpPr>
        <p:spPr/>
        <p:txBody>
          <a:bodyPr/>
          <a:lstStyle/>
          <a:p>
            <a:r>
              <a:rPr lang="fr-FR"/>
              <a:t>AG ASCHU 16 décembre 2024</a:t>
            </a:r>
            <a:endParaRPr lang="en-US" dirty="0"/>
          </a:p>
        </p:txBody>
      </p:sp>
      <p:graphicFrame>
        <p:nvGraphicFramePr>
          <p:cNvPr id="5" name="Tableau 4"/>
          <p:cNvGraphicFramePr>
            <a:graphicFrameLocks noGrp="1"/>
          </p:cNvGraphicFramePr>
          <p:nvPr>
            <p:extLst>
              <p:ext uri="{D42A27DB-BD31-4B8C-83A1-F6EECF244321}">
                <p14:modId xmlns:p14="http://schemas.microsoft.com/office/powerpoint/2010/main" val="1519013405"/>
              </p:ext>
            </p:extLst>
          </p:nvPr>
        </p:nvGraphicFramePr>
        <p:xfrm>
          <a:off x="3271655" y="1912346"/>
          <a:ext cx="7881041" cy="4584956"/>
        </p:xfrm>
        <a:graphic>
          <a:graphicData uri="http://schemas.openxmlformats.org/drawingml/2006/table">
            <a:tbl>
              <a:tblPr>
                <a:tableStyleId>{5C22544A-7EE6-4342-B048-85BDC9FD1C3A}</a:tableStyleId>
              </a:tblPr>
              <a:tblGrid>
                <a:gridCol w="1125863">
                  <a:extLst>
                    <a:ext uri="{9D8B030D-6E8A-4147-A177-3AD203B41FA5}">
                      <a16:colId xmlns:a16="http://schemas.microsoft.com/office/drawing/2014/main" val="1568406563"/>
                    </a:ext>
                  </a:extLst>
                </a:gridCol>
                <a:gridCol w="1125863">
                  <a:extLst>
                    <a:ext uri="{9D8B030D-6E8A-4147-A177-3AD203B41FA5}">
                      <a16:colId xmlns:a16="http://schemas.microsoft.com/office/drawing/2014/main" val="1496946802"/>
                    </a:ext>
                  </a:extLst>
                </a:gridCol>
                <a:gridCol w="1125863">
                  <a:extLst>
                    <a:ext uri="{9D8B030D-6E8A-4147-A177-3AD203B41FA5}">
                      <a16:colId xmlns:a16="http://schemas.microsoft.com/office/drawing/2014/main" val="353883508"/>
                    </a:ext>
                  </a:extLst>
                </a:gridCol>
                <a:gridCol w="1125863">
                  <a:extLst>
                    <a:ext uri="{9D8B030D-6E8A-4147-A177-3AD203B41FA5}">
                      <a16:colId xmlns:a16="http://schemas.microsoft.com/office/drawing/2014/main" val="3046690090"/>
                    </a:ext>
                  </a:extLst>
                </a:gridCol>
                <a:gridCol w="1125863">
                  <a:extLst>
                    <a:ext uri="{9D8B030D-6E8A-4147-A177-3AD203B41FA5}">
                      <a16:colId xmlns:a16="http://schemas.microsoft.com/office/drawing/2014/main" val="3107612141"/>
                    </a:ext>
                  </a:extLst>
                </a:gridCol>
                <a:gridCol w="1125863">
                  <a:extLst>
                    <a:ext uri="{9D8B030D-6E8A-4147-A177-3AD203B41FA5}">
                      <a16:colId xmlns:a16="http://schemas.microsoft.com/office/drawing/2014/main" val="1969990113"/>
                    </a:ext>
                  </a:extLst>
                </a:gridCol>
                <a:gridCol w="1125863">
                  <a:extLst>
                    <a:ext uri="{9D8B030D-6E8A-4147-A177-3AD203B41FA5}">
                      <a16:colId xmlns:a16="http://schemas.microsoft.com/office/drawing/2014/main" val="1071990966"/>
                    </a:ext>
                  </a:extLst>
                </a:gridCol>
              </a:tblGrid>
              <a:tr h="613878">
                <a:tc>
                  <a:txBody>
                    <a:bodyPr/>
                    <a:lstStyle/>
                    <a:p>
                      <a:pPr algn="l" fontAlgn="ctr"/>
                      <a:r>
                        <a:rPr lang="fr-FR" sz="1200" u="none" strike="noStrike">
                          <a:effectLst/>
                        </a:rPr>
                        <a:t>Nombre d'adhérents</a:t>
                      </a:r>
                      <a:endParaRPr lang="fr-FR" sz="1200" b="1" i="0" u="none" strike="noStrike">
                        <a:solidFill>
                          <a:srgbClr val="2F75B5"/>
                        </a:solidFill>
                        <a:effectLst/>
                        <a:latin typeface="Arial" panose="020B0604020202020204" pitchFamily="34" charset="0"/>
                      </a:endParaRPr>
                    </a:p>
                  </a:txBody>
                  <a:tcPr marL="7700" marR="7700" marT="7700" marB="0" anchor="ctr"/>
                </a:tc>
                <a:tc>
                  <a:txBody>
                    <a:bodyPr/>
                    <a:lstStyle/>
                    <a:p>
                      <a:pPr algn="ctr" fontAlgn="ctr"/>
                      <a:r>
                        <a:rPr lang="fr-FR" sz="1200" u="none" strike="noStrike">
                          <a:effectLst/>
                        </a:rPr>
                        <a:t>2020</a:t>
                      </a:r>
                      <a:endParaRPr lang="fr-FR" sz="1200" b="1"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a:effectLst/>
                        </a:rPr>
                        <a:t>2021</a:t>
                      </a:r>
                      <a:endParaRPr lang="fr-FR" sz="1200" b="1"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a:effectLst/>
                        </a:rPr>
                        <a:t>2022</a:t>
                      </a:r>
                      <a:endParaRPr lang="fr-FR" sz="1200" b="1"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dirty="0">
                          <a:effectLst/>
                        </a:rPr>
                        <a:t>2023</a:t>
                      </a:r>
                      <a:endParaRPr lang="fr-FR" sz="1200" b="1" i="0" u="none" strike="noStrike" dirty="0">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b="1" i="0" u="none" strike="noStrike" dirty="0">
                          <a:solidFill>
                            <a:srgbClr val="000000"/>
                          </a:solidFill>
                          <a:effectLst/>
                          <a:latin typeface="Arial" panose="020B0604020202020204" pitchFamily="34" charset="0"/>
                        </a:rPr>
                        <a:t>2023/2024</a:t>
                      </a:r>
                    </a:p>
                  </a:txBody>
                  <a:tcPr marL="7700" marR="7700" marT="7700" marB="0" anchor="ctr"/>
                </a:tc>
                <a:tc>
                  <a:txBody>
                    <a:bodyPr/>
                    <a:lstStyle/>
                    <a:p>
                      <a:pPr algn="ctr" fontAlgn="ctr"/>
                      <a:r>
                        <a:rPr lang="fr-FR" sz="1200" b="1" i="0" u="none" strike="noStrike" dirty="0">
                          <a:solidFill>
                            <a:srgbClr val="000000"/>
                          </a:solidFill>
                          <a:effectLst/>
                          <a:latin typeface="Arial" panose="020B0604020202020204" pitchFamily="34" charset="0"/>
                        </a:rPr>
                        <a:t>2024/2025</a:t>
                      </a:r>
                    </a:p>
                    <a:p>
                      <a:pPr algn="ctr" fontAlgn="ctr"/>
                      <a:r>
                        <a:rPr lang="fr-FR" sz="1200" b="1" i="0" u="none" strike="noStrike" dirty="0">
                          <a:solidFill>
                            <a:srgbClr val="00B050"/>
                          </a:solidFill>
                          <a:effectLst/>
                          <a:latin typeface="Arial" panose="020B0604020202020204" pitchFamily="34" charset="0"/>
                        </a:rPr>
                        <a:t>( nb       )</a:t>
                      </a:r>
                    </a:p>
                  </a:txBody>
                  <a:tcPr marL="7700" marR="7700" marT="7700" marB="0" anchor="ctr"/>
                </a:tc>
                <a:extLst>
                  <a:ext uri="{0D108BD9-81ED-4DB2-BD59-A6C34878D82A}">
                    <a16:rowId xmlns:a16="http://schemas.microsoft.com/office/drawing/2014/main" val="304539856"/>
                  </a:ext>
                </a:extLst>
              </a:tr>
              <a:tr h="204107">
                <a:tc>
                  <a:txBody>
                    <a:bodyPr/>
                    <a:lstStyle/>
                    <a:p>
                      <a:pPr algn="l" fontAlgn="ctr"/>
                      <a:r>
                        <a:rPr lang="fr-FR" sz="1200" u="none" strike="noStrike">
                          <a:effectLst/>
                        </a:rPr>
                        <a:t>Athlétisme</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a:effectLst/>
                        </a:rPr>
                        <a:t>85</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a:effectLst/>
                        </a:rPr>
                        <a:t>73</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a:effectLst/>
                        </a:rPr>
                        <a:t>70</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dirty="0">
                          <a:effectLst/>
                        </a:rPr>
                        <a:t>75</a:t>
                      </a:r>
                      <a:endParaRPr lang="fr-FR" sz="1200" b="0" i="0" u="none" strike="noStrike" dirty="0">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b="0" i="0" u="none" strike="noStrike" dirty="0">
                          <a:solidFill>
                            <a:srgbClr val="000000"/>
                          </a:solidFill>
                          <a:effectLst/>
                          <a:latin typeface="Arial" panose="020B0604020202020204" pitchFamily="34" charset="0"/>
                        </a:rPr>
                        <a:t>73</a:t>
                      </a:r>
                    </a:p>
                  </a:txBody>
                  <a:tcPr marL="7700" marR="7700" marT="7700" marB="0" anchor="ctr"/>
                </a:tc>
                <a:tc>
                  <a:txBody>
                    <a:bodyPr/>
                    <a:lstStyle/>
                    <a:p>
                      <a:pPr algn="ctr" fontAlgn="ctr"/>
                      <a:r>
                        <a:rPr lang="fr-FR" sz="1200" b="1" i="0" u="none" strike="noStrike" dirty="0">
                          <a:solidFill>
                            <a:srgbClr val="00B050"/>
                          </a:solidFill>
                          <a:effectLst/>
                          <a:latin typeface="Arial" panose="020B0604020202020204" pitchFamily="34" charset="0"/>
                        </a:rPr>
                        <a:t>78</a:t>
                      </a:r>
                    </a:p>
                  </a:txBody>
                  <a:tcPr marL="7700" marR="7700" marT="7700" marB="0" anchor="ctr"/>
                </a:tc>
                <a:extLst>
                  <a:ext uri="{0D108BD9-81ED-4DB2-BD59-A6C34878D82A}">
                    <a16:rowId xmlns:a16="http://schemas.microsoft.com/office/drawing/2014/main" val="20532397"/>
                  </a:ext>
                </a:extLst>
              </a:tr>
              <a:tr h="204107">
                <a:tc>
                  <a:txBody>
                    <a:bodyPr/>
                    <a:lstStyle/>
                    <a:p>
                      <a:pPr algn="l" fontAlgn="ctr"/>
                      <a:r>
                        <a:rPr lang="fr-FR" sz="1200" u="none" strike="noStrike">
                          <a:effectLst/>
                        </a:rPr>
                        <a:t>Badminton</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a:effectLst/>
                        </a:rPr>
                        <a:t>45</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a:effectLst/>
                        </a:rPr>
                        <a:t>47</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a:effectLst/>
                        </a:rPr>
                        <a:t>35</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dirty="0">
                          <a:effectLst/>
                        </a:rPr>
                        <a:t>30</a:t>
                      </a:r>
                      <a:endParaRPr lang="fr-FR" sz="1200" b="0" i="0" u="none" strike="noStrike" dirty="0">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b="0" i="0" u="none" strike="noStrike" dirty="0">
                          <a:solidFill>
                            <a:srgbClr val="000000"/>
                          </a:solidFill>
                          <a:effectLst/>
                          <a:latin typeface="Arial" panose="020B0604020202020204" pitchFamily="34" charset="0"/>
                        </a:rPr>
                        <a:t>43</a:t>
                      </a:r>
                    </a:p>
                  </a:txBody>
                  <a:tcPr marL="7700" marR="7700" marT="7700" marB="0" anchor="ctr"/>
                </a:tc>
                <a:tc>
                  <a:txBody>
                    <a:bodyPr/>
                    <a:lstStyle/>
                    <a:p>
                      <a:pPr algn="ctr" fontAlgn="ctr"/>
                      <a:r>
                        <a:rPr lang="fr-FR" sz="1200" b="0" i="0" u="none" strike="noStrike" dirty="0">
                          <a:solidFill>
                            <a:srgbClr val="000000"/>
                          </a:solidFill>
                          <a:effectLst/>
                          <a:latin typeface="Arial" panose="020B0604020202020204" pitchFamily="34" charset="0"/>
                        </a:rPr>
                        <a:t>30</a:t>
                      </a:r>
                    </a:p>
                  </a:txBody>
                  <a:tcPr marL="7700" marR="7700" marT="7700" marB="0" anchor="ctr"/>
                </a:tc>
                <a:extLst>
                  <a:ext uri="{0D108BD9-81ED-4DB2-BD59-A6C34878D82A}">
                    <a16:rowId xmlns:a16="http://schemas.microsoft.com/office/drawing/2014/main" val="3721782737"/>
                  </a:ext>
                </a:extLst>
              </a:tr>
              <a:tr h="204107">
                <a:tc>
                  <a:txBody>
                    <a:bodyPr/>
                    <a:lstStyle/>
                    <a:p>
                      <a:pPr algn="l" fontAlgn="ctr"/>
                      <a:r>
                        <a:rPr lang="fr-FR" sz="1200" u="none" strike="noStrike">
                          <a:effectLst/>
                        </a:rPr>
                        <a:t>Basket</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a:effectLst/>
                        </a:rPr>
                        <a:t>20</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a:effectLst/>
                        </a:rPr>
                        <a:t>27</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a:effectLst/>
                        </a:rPr>
                        <a:t>25</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dirty="0">
                          <a:effectLst/>
                        </a:rPr>
                        <a:t>22</a:t>
                      </a:r>
                      <a:endParaRPr lang="fr-FR" sz="1200" b="0" i="0" u="none" strike="noStrike" dirty="0">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b="0" i="0" u="none" strike="noStrike" dirty="0">
                          <a:solidFill>
                            <a:srgbClr val="000000"/>
                          </a:solidFill>
                          <a:effectLst/>
                          <a:latin typeface="Arial" panose="020B0604020202020204" pitchFamily="34" charset="0"/>
                        </a:rPr>
                        <a:t>24</a:t>
                      </a:r>
                    </a:p>
                  </a:txBody>
                  <a:tcPr marL="7700" marR="7700" marT="7700" marB="0" anchor="ctr"/>
                </a:tc>
                <a:tc>
                  <a:txBody>
                    <a:bodyPr/>
                    <a:lstStyle/>
                    <a:p>
                      <a:pPr algn="ctr" fontAlgn="ctr"/>
                      <a:r>
                        <a:rPr lang="fr-FR" sz="1200" b="1" i="0" u="none" strike="noStrike" dirty="0">
                          <a:solidFill>
                            <a:srgbClr val="00B050"/>
                          </a:solidFill>
                          <a:effectLst/>
                          <a:latin typeface="Arial" panose="020B0604020202020204" pitchFamily="34" charset="0"/>
                        </a:rPr>
                        <a:t>28</a:t>
                      </a:r>
                    </a:p>
                  </a:txBody>
                  <a:tcPr marL="7700" marR="7700" marT="7700" marB="0" anchor="ctr"/>
                </a:tc>
                <a:extLst>
                  <a:ext uri="{0D108BD9-81ED-4DB2-BD59-A6C34878D82A}">
                    <a16:rowId xmlns:a16="http://schemas.microsoft.com/office/drawing/2014/main" val="1059111185"/>
                  </a:ext>
                </a:extLst>
              </a:tr>
              <a:tr h="204107">
                <a:tc>
                  <a:txBody>
                    <a:bodyPr/>
                    <a:lstStyle/>
                    <a:p>
                      <a:pPr algn="l" fontAlgn="ctr"/>
                      <a:r>
                        <a:rPr lang="fr-FR" sz="1200" u="none" strike="noStrike">
                          <a:effectLst/>
                        </a:rPr>
                        <a:t>Bowling</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a:effectLst/>
                        </a:rPr>
                        <a:t>20</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a:effectLst/>
                        </a:rPr>
                        <a:t>18</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a:effectLst/>
                        </a:rPr>
                        <a:t>20</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dirty="0">
                          <a:effectLst/>
                        </a:rPr>
                        <a:t>20</a:t>
                      </a:r>
                      <a:endParaRPr lang="fr-FR" sz="1200" b="0" i="0" u="none" strike="noStrike" dirty="0">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b="0" i="0" u="none" strike="noStrike" dirty="0">
                          <a:solidFill>
                            <a:srgbClr val="000000"/>
                          </a:solidFill>
                          <a:effectLst/>
                          <a:latin typeface="Arial" panose="020B0604020202020204" pitchFamily="34" charset="0"/>
                        </a:rPr>
                        <a:t>20</a:t>
                      </a:r>
                    </a:p>
                  </a:txBody>
                  <a:tcPr marL="7700" marR="7700" marT="7700" marB="0" anchor="ctr"/>
                </a:tc>
                <a:tc>
                  <a:txBody>
                    <a:bodyPr/>
                    <a:lstStyle/>
                    <a:p>
                      <a:pPr algn="ctr" fontAlgn="ctr"/>
                      <a:r>
                        <a:rPr lang="fr-FR" sz="1200" b="0" i="0" u="none" strike="noStrike" dirty="0">
                          <a:solidFill>
                            <a:srgbClr val="000000"/>
                          </a:solidFill>
                          <a:effectLst/>
                          <a:latin typeface="Arial" panose="020B0604020202020204" pitchFamily="34" charset="0"/>
                        </a:rPr>
                        <a:t>18</a:t>
                      </a:r>
                    </a:p>
                  </a:txBody>
                  <a:tcPr marL="7700" marR="7700" marT="7700" marB="0" anchor="ctr"/>
                </a:tc>
                <a:extLst>
                  <a:ext uri="{0D108BD9-81ED-4DB2-BD59-A6C34878D82A}">
                    <a16:rowId xmlns:a16="http://schemas.microsoft.com/office/drawing/2014/main" val="3285560310"/>
                  </a:ext>
                </a:extLst>
              </a:tr>
              <a:tr h="204107">
                <a:tc>
                  <a:txBody>
                    <a:bodyPr/>
                    <a:lstStyle/>
                    <a:p>
                      <a:pPr algn="l" fontAlgn="ctr"/>
                      <a:r>
                        <a:rPr lang="fr-FR" sz="1200" u="none" strike="noStrike">
                          <a:effectLst/>
                        </a:rPr>
                        <a:t>Cyclotourisme</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a:effectLst/>
                        </a:rPr>
                        <a:t>12</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a:effectLst/>
                        </a:rPr>
                        <a:t>13</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a:effectLst/>
                        </a:rPr>
                        <a:t>13</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dirty="0">
                          <a:effectLst/>
                        </a:rPr>
                        <a:t>11</a:t>
                      </a:r>
                      <a:endParaRPr lang="fr-FR" sz="1200" b="0" i="0" u="none" strike="noStrike" dirty="0">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b="0" i="0" u="none" strike="noStrike" dirty="0">
                          <a:solidFill>
                            <a:srgbClr val="000000"/>
                          </a:solidFill>
                          <a:effectLst/>
                          <a:latin typeface="Arial" panose="020B0604020202020204" pitchFamily="34" charset="0"/>
                        </a:rPr>
                        <a:t>11</a:t>
                      </a:r>
                    </a:p>
                  </a:txBody>
                  <a:tcPr marL="7700" marR="7700" marT="7700" marB="0" anchor="ctr"/>
                </a:tc>
                <a:tc>
                  <a:txBody>
                    <a:bodyPr/>
                    <a:lstStyle/>
                    <a:p>
                      <a:pPr algn="ctr" fontAlgn="ctr"/>
                      <a:r>
                        <a:rPr lang="fr-FR" sz="1200" b="0" i="0" u="none" strike="noStrike" dirty="0">
                          <a:solidFill>
                            <a:srgbClr val="000000"/>
                          </a:solidFill>
                          <a:effectLst/>
                          <a:latin typeface="Arial" panose="020B0604020202020204" pitchFamily="34" charset="0"/>
                        </a:rPr>
                        <a:t>11</a:t>
                      </a:r>
                    </a:p>
                  </a:txBody>
                  <a:tcPr marL="7700" marR="7700" marT="7700" marB="0" anchor="ctr"/>
                </a:tc>
                <a:extLst>
                  <a:ext uri="{0D108BD9-81ED-4DB2-BD59-A6C34878D82A}">
                    <a16:rowId xmlns:a16="http://schemas.microsoft.com/office/drawing/2014/main" val="664070649"/>
                  </a:ext>
                </a:extLst>
              </a:tr>
              <a:tr h="204107">
                <a:tc>
                  <a:txBody>
                    <a:bodyPr/>
                    <a:lstStyle/>
                    <a:p>
                      <a:pPr algn="l" fontAlgn="ctr"/>
                      <a:r>
                        <a:rPr lang="fr-FR" sz="1200" u="none" strike="noStrike">
                          <a:effectLst/>
                        </a:rPr>
                        <a:t>Fitness</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a:effectLst/>
                        </a:rPr>
                        <a:t>0</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a:effectLst/>
                        </a:rPr>
                        <a:t>0</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a:effectLst/>
                        </a:rPr>
                        <a:t>0</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dirty="0">
                          <a:effectLst/>
                        </a:rPr>
                        <a:t>0</a:t>
                      </a:r>
                      <a:endParaRPr lang="fr-FR" sz="1200" b="0" i="0" u="none" strike="noStrike" dirty="0">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b="0" i="0" u="none" strike="noStrike" dirty="0">
                          <a:solidFill>
                            <a:srgbClr val="000000"/>
                          </a:solidFill>
                          <a:effectLst/>
                          <a:latin typeface="Arial" panose="020B0604020202020204" pitchFamily="34" charset="0"/>
                        </a:rPr>
                        <a:t>0</a:t>
                      </a:r>
                    </a:p>
                  </a:txBody>
                  <a:tcPr marL="7700" marR="7700" marT="7700" marB="0" anchor="ctr"/>
                </a:tc>
                <a:tc>
                  <a:txBody>
                    <a:bodyPr/>
                    <a:lstStyle/>
                    <a:p>
                      <a:pPr algn="ctr" fontAlgn="ctr"/>
                      <a:r>
                        <a:rPr lang="fr-FR" sz="1200" b="0" i="0" u="none" strike="noStrike" dirty="0">
                          <a:solidFill>
                            <a:srgbClr val="000000"/>
                          </a:solidFill>
                          <a:effectLst/>
                          <a:latin typeface="Arial" panose="020B0604020202020204" pitchFamily="34" charset="0"/>
                        </a:rPr>
                        <a:t>0</a:t>
                      </a:r>
                    </a:p>
                  </a:txBody>
                  <a:tcPr marL="7700" marR="7700" marT="7700" marB="0" anchor="ctr"/>
                </a:tc>
                <a:extLst>
                  <a:ext uri="{0D108BD9-81ED-4DB2-BD59-A6C34878D82A}">
                    <a16:rowId xmlns:a16="http://schemas.microsoft.com/office/drawing/2014/main" val="2237967738"/>
                  </a:ext>
                </a:extLst>
              </a:tr>
              <a:tr h="204107">
                <a:tc>
                  <a:txBody>
                    <a:bodyPr/>
                    <a:lstStyle/>
                    <a:p>
                      <a:pPr algn="l" fontAlgn="ctr"/>
                      <a:r>
                        <a:rPr lang="fr-FR" sz="1200" u="none" strike="noStrike">
                          <a:effectLst/>
                        </a:rPr>
                        <a:t>Football</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a:effectLst/>
                        </a:rPr>
                        <a:t>53</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a:effectLst/>
                        </a:rPr>
                        <a:t>40</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a:effectLst/>
                        </a:rPr>
                        <a:t>42</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dirty="0">
                          <a:effectLst/>
                        </a:rPr>
                        <a:t>44</a:t>
                      </a:r>
                      <a:endParaRPr lang="fr-FR" sz="1200" b="0" i="0" u="none" strike="noStrike" dirty="0">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b="0" i="0" u="none" strike="noStrike" dirty="0">
                          <a:solidFill>
                            <a:srgbClr val="000000"/>
                          </a:solidFill>
                          <a:effectLst/>
                          <a:latin typeface="Arial" panose="020B0604020202020204" pitchFamily="34" charset="0"/>
                        </a:rPr>
                        <a:t>23</a:t>
                      </a:r>
                    </a:p>
                  </a:txBody>
                  <a:tcPr marL="7700" marR="7700" marT="7700" marB="0" anchor="ctr"/>
                </a:tc>
                <a:tc>
                  <a:txBody>
                    <a:bodyPr/>
                    <a:lstStyle/>
                    <a:p>
                      <a:pPr algn="ctr" fontAlgn="ctr"/>
                      <a:r>
                        <a:rPr lang="fr-FR" sz="1200" b="0" i="0" u="none" strike="noStrike" dirty="0">
                          <a:solidFill>
                            <a:srgbClr val="000000"/>
                          </a:solidFill>
                          <a:effectLst/>
                          <a:latin typeface="Arial" panose="020B0604020202020204" pitchFamily="34" charset="0"/>
                        </a:rPr>
                        <a:t>11</a:t>
                      </a:r>
                    </a:p>
                  </a:txBody>
                  <a:tcPr marL="7700" marR="7700" marT="7700" marB="0" anchor="ctr"/>
                </a:tc>
                <a:extLst>
                  <a:ext uri="{0D108BD9-81ED-4DB2-BD59-A6C34878D82A}">
                    <a16:rowId xmlns:a16="http://schemas.microsoft.com/office/drawing/2014/main" val="882687021"/>
                  </a:ext>
                </a:extLst>
              </a:tr>
              <a:tr h="204107">
                <a:tc>
                  <a:txBody>
                    <a:bodyPr/>
                    <a:lstStyle/>
                    <a:p>
                      <a:pPr algn="l" fontAlgn="ctr"/>
                      <a:r>
                        <a:rPr lang="fr-FR" sz="1200" u="none" strike="noStrike">
                          <a:effectLst/>
                        </a:rPr>
                        <a:t>Golf</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a:effectLst/>
                        </a:rPr>
                        <a:t>31</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a:effectLst/>
                        </a:rPr>
                        <a:t>19</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b="0" i="0" u="none" strike="noStrike" dirty="0">
                          <a:solidFill>
                            <a:schemeClr val="dk1"/>
                          </a:solidFill>
                          <a:effectLst/>
                          <a:latin typeface="+mn-lt"/>
                        </a:rPr>
                        <a:t>29</a:t>
                      </a:r>
                      <a:endParaRPr lang="fr-FR" sz="1200" b="0" i="0" u="none" strike="noStrike" dirty="0">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dirty="0">
                          <a:effectLst/>
                        </a:rPr>
                        <a:t>33</a:t>
                      </a:r>
                      <a:endParaRPr lang="fr-FR" sz="1200" b="0" i="0" u="none" strike="noStrike" dirty="0">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b="0" i="0" u="none" strike="noStrike" dirty="0">
                          <a:solidFill>
                            <a:srgbClr val="000000"/>
                          </a:solidFill>
                          <a:effectLst/>
                          <a:latin typeface="Arial" panose="020B0604020202020204" pitchFamily="34" charset="0"/>
                        </a:rPr>
                        <a:t>34</a:t>
                      </a:r>
                    </a:p>
                  </a:txBody>
                  <a:tcPr marL="7700" marR="7700" marT="7700" marB="0" anchor="ctr"/>
                </a:tc>
                <a:tc>
                  <a:txBody>
                    <a:bodyPr/>
                    <a:lstStyle/>
                    <a:p>
                      <a:pPr algn="ctr" fontAlgn="ctr"/>
                      <a:r>
                        <a:rPr lang="fr-FR" sz="1200" b="0" i="0" u="none" strike="noStrike" dirty="0">
                          <a:solidFill>
                            <a:srgbClr val="000000"/>
                          </a:solidFill>
                          <a:effectLst/>
                          <a:latin typeface="Arial" panose="020B0604020202020204" pitchFamily="34" charset="0"/>
                        </a:rPr>
                        <a:t>34</a:t>
                      </a:r>
                    </a:p>
                  </a:txBody>
                  <a:tcPr marL="7700" marR="7700" marT="7700" marB="0" anchor="ctr"/>
                </a:tc>
                <a:extLst>
                  <a:ext uri="{0D108BD9-81ED-4DB2-BD59-A6C34878D82A}">
                    <a16:rowId xmlns:a16="http://schemas.microsoft.com/office/drawing/2014/main" val="2601653983"/>
                  </a:ext>
                </a:extLst>
              </a:tr>
              <a:tr h="204107">
                <a:tc>
                  <a:txBody>
                    <a:bodyPr/>
                    <a:lstStyle/>
                    <a:p>
                      <a:pPr algn="l" fontAlgn="ctr"/>
                      <a:r>
                        <a:rPr lang="fr-FR" sz="1200" u="none" strike="noStrike" dirty="0">
                          <a:effectLst/>
                        </a:rPr>
                        <a:t>Pilâtes</a:t>
                      </a:r>
                      <a:endParaRPr lang="fr-FR" sz="1200" b="0" i="0" u="none" strike="noStrike" dirty="0">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a:effectLst/>
                        </a:rPr>
                        <a:t>90</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a:effectLst/>
                        </a:rPr>
                        <a:t>56</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a:effectLst/>
                        </a:rPr>
                        <a:t>69</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dirty="0">
                          <a:effectLst/>
                        </a:rPr>
                        <a:t>66</a:t>
                      </a:r>
                      <a:endParaRPr lang="fr-FR" sz="1200" b="0" i="0" u="none" strike="noStrike" dirty="0">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b="0" i="0" u="none" strike="noStrike" dirty="0">
                          <a:solidFill>
                            <a:srgbClr val="000000"/>
                          </a:solidFill>
                          <a:effectLst/>
                          <a:latin typeface="Arial" panose="020B0604020202020204" pitchFamily="34" charset="0"/>
                        </a:rPr>
                        <a:t>86</a:t>
                      </a:r>
                    </a:p>
                  </a:txBody>
                  <a:tcPr marL="7700" marR="7700" marT="7700" marB="0" anchor="ctr"/>
                </a:tc>
                <a:tc>
                  <a:txBody>
                    <a:bodyPr/>
                    <a:lstStyle/>
                    <a:p>
                      <a:pPr algn="ctr" fontAlgn="ctr"/>
                      <a:r>
                        <a:rPr lang="fr-FR" sz="1200" b="1" i="0" u="none" strike="noStrike" dirty="0">
                          <a:solidFill>
                            <a:srgbClr val="00B050"/>
                          </a:solidFill>
                          <a:effectLst/>
                          <a:latin typeface="Arial" panose="020B0604020202020204" pitchFamily="34" charset="0"/>
                        </a:rPr>
                        <a:t>107</a:t>
                      </a:r>
                    </a:p>
                  </a:txBody>
                  <a:tcPr marL="7700" marR="7700" marT="7700" marB="0" anchor="ctr"/>
                </a:tc>
                <a:extLst>
                  <a:ext uri="{0D108BD9-81ED-4DB2-BD59-A6C34878D82A}">
                    <a16:rowId xmlns:a16="http://schemas.microsoft.com/office/drawing/2014/main" val="437206772"/>
                  </a:ext>
                </a:extLst>
              </a:tr>
              <a:tr h="204107">
                <a:tc>
                  <a:txBody>
                    <a:bodyPr/>
                    <a:lstStyle/>
                    <a:p>
                      <a:pPr algn="l" fontAlgn="ctr"/>
                      <a:r>
                        <a:rPr lang="fr-FR" sz="1200" u="none" strike="noStrike">
                          <a:effectLst/>
                        </a:rPr>
                        <a:t>Qi-Gong</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a:effectLst/>
                        </a:rPr>
                        <a:t>36</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a:effectLst/>
                        </a:rPr>
                        <a:t>24</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a:effectLst/>
                        </a:rPr>
                        <a:t>25</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dirty="0">
                          <a:effectLst/>
                        </a:rPr>
                        <a:t>25</a:t>
                      </a:r>
                      <a:endParaRPr lang="fr-FR" sz="1200" b="0" i="0" u="none" strike="noStrike" dirty="0">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b="0" i="0" u="none" strike="noStrike" dirty="0">
                          <a:solidFill>
                            <a:srgbClr val="000000"/>
                          </a:solidFill>
                          <a:effectLst/>
                          <a:latin typeface="Arial" panose="020B0604020202020204" pitchFamily="34" charset="0"/>
                        </a:rPr>
                        <a:t>17</a:t>
                      </a:r>
                    </a:p>
                  </a:txBody>
                  <a:tcPr marL="7700" marR="7700" marT="7700" marB="0" anchor="ctr"/>
                </a:tc>
                <a:tc>
                  <a:txBody>
                    <a:bodyPr/>
                    <a:lstStyle/>
                    <a:p>
                      <a:pPr algn="ctr" fontAlgn="ctr"/>
                      <a:r>
                        <a:rPr lang="fr-FR" sz="1200" b="0" i="0" u="none" strike="noStrike" dirty="0">
                          <a:solidFill>
                            <a:srgbClr val="000000"/>
                          </a:solidFill>
                          <a:effectLst/>
                          <a:latin typeface="Arial" panose="020B0604020202020204" pitchFamily="34" charset="0"/>
                        </a:rPr>
                        <a:t>15</a:t>
                      </a:r>
                    </a:p>
                  </a:txBody>
                  <a:tcPr marL="7700" marR="7700" marT="7700" marB="0" anchor="ctr"/>
                </a:tc>
                <a:extLst>
                  <a:ext uri="{0D108BD9-81ED-4DB2-BD59-A6C34878D82A}">
                    <a16:rowId xmlns:a16="http://schemas.microsoft.com/office/drawing/2014/main" val="1286290855"/>
                  </a:ext>
                </a:extLst>
              </a:tr>
              <a:tr h="204107">
                <a:tc>
                  <a:txBody>
                    <a:bodyPr/>
                    <a:lstStyle/>
                    <a:p>
                      <a:pPr algn="l" fontAlgn="ctr"/>
                      <a:r>
                        <a:rPr lang="fr-FR" sz="1200" u="none" strike="noStrike" dirty="0" err="1">
                          <a:effectLst/>
                        </a:rPr>
                        <a:t>Rando</a:t>
                      </a:r>
                      <a:r>
                        <a:rPr lang="fr-FR" sz="1200" u="none" strike="noStrike" dirty="0">
                          <a:effectLst/>
                        </a:rPr>
                        <a:t> pédestre</a:t>
                      </a:r>
                      <a:endParaRPr lang="fr-FR" sz="1200" b="0" i="0" u="none" strike="noStrike" dirty="0">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a:effectLst/>
                        </a:rPr>
                        <a:t>17</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a:effectLst/>
                        </a:rPr>
                        <a:t>0</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a:effectLst/>
                        </a:rPr>
                        <a:t>0</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dirty="0">
                          <a:effectLst/>
                        </a:rPr>
                        <a:t>0</a:t>
                      </a:r>
                      <a:endParaRPr lang="fr-FR" sz="1200" b="0" i="0" u="none" strike="noStrike" dirty="0">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b="0" i="0" u="none" strike="noStrike" dirty="0">
                          <a:solidFill>
                            <a:srgbClr val="000000"/>
                          </a:solidFill>
                          <a:effectLst/>
                          <a:latin typeface="Arial" panose="020B0604020202020204" pitchFamily="34" charset="0"/>
                        </a:rPr>
                        <a:t>0</a:t>
                      </a:r>
                    </a:p>
                  </a:txBody>
                  <a:tcPr marL="7700" marR="7700" marT="7700" marB="0" anchor="ctr"/>
                </a:tc>
                <a:tc>
                  <a:txBody>
                    <a:bodyPr/>
                    <a:lstStyle/>
                    <a:p>
                      <a:pPr algn="ctr" fontAlgn="ctr"/>
                      <a:r>
                        <a:rPr lang="fr-FR" sz="1200" b="0" i="0" u="none" strike="noStrike" dirty="0">
                          <a:solidFill>
                            <a:srgbClr val="000000"/>
                          </a:solidFill>
                          <a:effectLst/>
                          <a:latin typeface="Arial" panose="020B0604020202020204" pitchFamily="34" charset="0"/>
                        </a:rPr>
                        <a:t>0</a:t>
                      </a:r>
                    </a:p>
                  </a:txBody>
                  <a:tcPr marL="7700" marR="7700" marT="7700" marB="0" anchor="ctr"/>
                </a:tc>
                <a:extLst>
                  <a:ext uri="{0D108BD9-81ED-4DB2-BD59-A6C34878D82A}">
                    <a16:rowId xmlns:a16="http://schemas.microsoft.com/office/drawing/2014/main" val="4253295503"/>
                  </a:ext>
                </a:extLst>
              </a:tr>
              <a:tr h="73973">
                <a:tc>
                  <a:txBody>
                    <a:bodyPr/>
                    <a:lstStyle/>
                    <a:p>
                      <a:pPr algn="l" fontAlgn="ctr"/>
                      <a:r>
                        <a:rPr lang="fr-FR" sz="1200" u="none" strike="noStrike" dirty="0">
                          <a:effectLst/>
                        </a:rPr>
                        <a:t>Roller</a:t>
                      </a:r>
                      <a:endParaRPr lang="fr-FR" sz="1200" b="0" i="0" u="none" strike="noStrike" dirty="0">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a:effectLst/>
                        </a:rPr>
                        <a:t>20</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dirty="0">
                          <a:effectLst/>
                        </a:rPr>
                        <a:t>17</a:t>
                      </a:r>
                      <a:endParaRPr lang="fr-FR" sz="1200" b="0" i="0" u="none" strike="noStrike" dirty="0">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a:effectLst/>
                        </a:rPr>
                        <a:t>14</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dirty="0">
                          <a:effectLst/>
                        </a:rPr>
                        <a:t>13</a:t>
                      </a:r>
                      <a:endParaRPr lang="fr-FR" sz="1200" b="0" i="0" u="none" strike="noStrike" dirty="0">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b="0" i="0" u="none" strike="noStrike" dirty="0">
                          <a:solidFill>
                            <a:srgbClr val="000000"/>
                          </a:solidFill>
                          <a:effectLst/>
                          <a:latin typeface="Arial" panose="020B0604020202020204" pitchFamily="34" charset="0"/>
                        </a:rPr>
                        <a:t>19</a:t>
                      </a:r>
                    </a:p>
                  </a:txBody>
                  <a:tcPr marL="7700" marR="7700" marT="7700" marB="0" anchor="ctr"/>
                </a:tc>
                <a:tc>
                  <a:txBody>
                    <a:bodyPr/>
                    <a:lstStyle/>
                    <a:p>
                      <a:pPr algn="ctr" fontAlgn="ctr"/>
                      <a:r>
                        <a:rPr lang="fr-FR" sz="1200" b="0" i="0" u="none" strike="noStrike" dirty="0">
                          <a:solidFill>
                            <a:srgbClr val="000000"/>
                          </a:solidFill>
                          <a:effectLst/>
                          <a:latin typeface="Arial" panose="020B0604020202020204" pitchFamily="34" charset="0"/>
                        </a:rPr>
                        <a:t>18</a:t>
                      </a:r>
                    </a:p>
                  </a:txBody>
                  <a:tcPr marL="7700" marR="7700" marT="7700" marB="0" anchor="ctr"/>
                </a:tc>
                <a:extLst>
                  <a:ext uri="{0D108BD9-81ED-4DB2-BD59-A6C34878D82A}">
                    <a16:rowId xmlns:a16="http://schemas.microsoft.com/office/drawing/2014/main" val="2347128603"/>
                  </a:ext>
                </a:extLst>
              </a:tr>
              <a:tr h="204107">
                <a:tc>
                  <a:txBody>
                    <a:bodyPr/>
                    <a:lstStyle/>
                    <a:p>
                      <a:pPr algn="l" fontAlgn="ctr"/>
                      <a:r>
                        <a:rPr lang="fr-FR" sz="1200" u="none" strike="noStrike">
                          <a:effectLst/>
                        </a:rPr>
                        <a:t>Sophrologie</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a:effectLst/>
                        </a:rPr>
                        <a:t>8</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a:effectLst/>
                        </a:rPr>
                        <a:t>0</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a:effectLst/>
                        </a:rPr>
                        <a:t>0</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dirty="0">
                          <a:effectLst/>
                        </a:rPr>
                        <a:t>0</a:t>
                      </a:r>
                      <a:endParaRPr lang="fr-FR" sz="1200" b="0" i="0" u="none" strike="noStrike" dirty="0">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b="0" i="0" u="none" strike="noStrike" dirty="0">
                          <a:solidFill>
                            <a:srgbClr val="000000"/>
                          </a:solidFill>
                          <a:effectLst/>
                          <a:latin typeface="Arial" panose="020B0604020202020204" pitchFamily="34" charset="0"/>
                        </a:rPr>
                        <a:t>0</a:t>
                      </a:r>
                    </a:p>
                  </a:txBody>
                  <a:tcPr marL="7700" marR="7700" marT="7700" marB="0" anchor="ctr"/>
                </a:tc>
                <a:tc>
                  <a:txBody>
                    <a:bodyPr/>
                    <a:lstStyle/>
                    <a:p>
                      <a:pPr algn="ctr" fontAlgn="ctr"/>
                      <a:r>
                        <a:rPr lang="fr-FR" sz="1200" b="0" i="0" u="none" strike="noStrike" dirty="0">
                          <a:solidFill>
                            <a:srgbClr val="000000"/>
                          </a:solidFill>
                          <a:effectLst/>
                          <a:latin typeface="Arial" panose="020B0604020202020204" pitchFamily="34" charset="0"/>
                        </a:rPr>
                        <a:t>0</a:t>
                      </a:r>
                    </a:p>
                  </a:txBody>
                  <a:tcPr marL="7700" marR="7700" marT="7700" marB="0" anchor="ctr"/>
                </a:tc>
                <a:extLst>
                  <a:ext uri="{0D108BD9-81ED-4DB2-BD59-A6C34878D82A}">
                    <a16:rowId xmlns:a16="http://schemas.microsoft.com/office/drawing/2014/main" val="4140914924"/>
                  </a:ext>
                </a:extLst>
              </a:tr>
              <a:tr h="204107">
                <a:tc>
                  <a:txBody>
                    <a:bodyPr/>
                    <a:lstStyle/>
                    <a:p>
                      <a:pPr algn="l" fontAlgn="ctr"/>
                      <a:r>
                        <a:rPr lang="fr-FR" sz="1200" u="none" strike="noStrike">
                          <a:effectLst/>
                        </a:rPr>
                        <a:t>Tennis</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a:effectLst/>
                        </a:rPr>
                        <a:t>0</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a:effectLst/>
                        </a:rPr>
                        <a:t>0</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a:effectLst/>
                        </a:rPr>
                        <a:t>0</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dirty="0">
                          <a:effectLst/>
                        </a:rPr>
                        <a:t>0</a:t>
                      </a:r>
                      <a:endParaRPr lang="fr-FR" sz="1200" b="0" i="0" u="none" strike="noStrike" dirty="0">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b="0" i="0" u="none" strike="noStrike" dirty="0">
                          <a:solidFill>
                            <a:srgbClr val="000000"/>
                          </a:solidFill>
                          <a:effectLst/>
                          <a:latin typeface="Arial" panose="020B0604020202020204" pitchFamily="34" charset="0"/>
                        </a:rPr>
                        <a:t>0</a:t>
                      </a:r>
                    </a:p>
                  </a:txBody>
                  <a:tcPr marL="7700" marR="7700" marT="7700" marB="0" anchor="ctr"/>
                </a:tc>
                <a:tc>
                  <a:txBody>
                    <a:bodyPr/>
                    <a:lstStyle/>
                    <a:p>
                      <a:pPr algn="ctr" fontAlgn="ctr"/>
                      <a:r>
                        <a:rPr lang="fr-FR" sz="1200" b="0" i="0" u="none" strike="noStrike" dirty="0">
                          <a:solidFill>
                            <a:srgbClr val="000000"/>
                          </a:solidFill>
                          <a:effectLst/>
                          <a:latin typeface="Arial" panose="020B0604020202020204" pitchFamily="34" charset="0"/>
                        </a:rPr>
                        <a:t>0</a:t>
                      </a:r>
                    </a:p>
                  </a:txBody>
                  <a:tcPr marL="7700" marR="7700" marT="7700" marB="0" anchor="ctr"/>
                </a:tc>
                <a:extLst>
                  <a:ext uri="{0D108BD9-81ED-4DB2-BD59-A6C34878D82A}">
                    <a16:rowId xmlns:a16="http://schemas.microsoft.com/office/drawing/2014/main" val="4264550571"/>
                  </a:ext>
                </a:extLst>
              </a:tr>
              <a:tr h="204107">
                <a:tc>
                  <a:txBody>
                    <a:bodyPr/>
                    <a:lstStyle/>
                    <a:p>
                      <a:pPr algn="l" fontAlgn="ctr"/>
                      <a:r>
                        <a:rPr lang="fr-FR" sz="1200" u="none" strike="noStrike">
                          <a:effectLst/>
                        </a:rPr>
                        <a:t>Tennis de table</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a:effectLst/>
                        </a:rPr>
                        <a:t>12</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a:effectLst/>
                        </a:rPr>
                        <a:t>10</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a:effectLst/>
                        </a:rPr>
                        <a:t>11</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dirty="0">
                          <a:effectLst/>
                        </a:rPr>
                        <a:t>11</a:t>
                      </a:r>
                      <a:endParaRPr lang="fr-FR" sz="1200" b="0" i="0" u="none" strike="noStrike" dirty="0">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b="0" i="0" u="none" strike="noStrike" dirty="0">
                          <a:solidFill>
                            <a:srgbClr val="000000"/>
                          </a:solidFill>
                          <a:effectLst/>
                          <a:latin typeface="Arial" panose="020B0604020202020204" pitchFamily="34" charset="0"/>
                        </a:rPr>
                        <a:t>10</a:t>
                      </a:r>
                    </a:p>
                  </a:txBody>
                  <a:tcPr marL="7700" marR="7700" marT="7700" marB="0" anchor="ctr"/>
                </a:tc>
                <a:tc>
                  <a:txBody>
                    <a:bodyPr/>
                    <a:lstStyle/>
                    <a:p>
                      <a:pPr algn="ctr" fontAlgn="ctr"/>
                      <a:r>
                        <a:rPr lang="fr-FR" sz="1200" b="1" i="0" u="none" strike="noStrike" dirty="0">
                          <a:solidFill>
                            <a:srgbClr val="00B050"/>
                          </a:solidFill>
                          <a:effectLst/>
                          <a:latin typeface="Arial" panose="020B0604020202020204" pitchFamily="34" charset="0"/>
                        </a:rPr>
                        <a:t>12</a:t>
                      </a:r>
                    </a:p>
                  </a:txBody>
                  <a:tcPr marL="7700" marR="7700" marT="7700" marB="0" anchor="ctr"/>
                </a:tc>
                <a:extLst>
                  <a:ext uri="{0D108BD9-81ED-4DB2-BD59-A6C34878D82A}">
                    <a16:rowId xmlns:a16="http://schemas.microsoft.com/office/drawing/2014/main" val="503940771"/>
                  </a:ext>
                </a:extLst>
              </a:tr>
              <a:tr h="204107">
                <a:tc>
                  <a:txBody>
                    <a:bodyPr/>
                    <a:lstStyle/>
                    <a:p>
                      <a:pPr algn="l" fontAlgn="ctr"/>
                      <a:r>
                        <a:rPr lang="fr-FR" sz="1200" u="none" strike="noStrike">
                          <a:effectLst/>
                        </a:rPr>
                        <a:t>Volley Ball</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a:effectLst/>
                        </a:rPr>
                        <a:t>33</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a:effectLst/>
                        </a:rPr>
                        <a:t>27</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a:effectLst/>
                        </a:rPr>
                        <a:t>32</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dirty="0">
                          <a:effectLst/>
                        </a:rPr>
                        <a:t>35</a:t>
                      </a:r>
                      <a:endParaRPr lang="fr-FR" sz="1200" b="0" i="0" u="none" strike="noStrike" dirty="0">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b="0" i="0" u="none" strike="noStrike" dirty="0">
                          <a:solidFill>
                            <a:srgbClr val="000000"/>
                          </a:solidFill>
                          <a:effectLst/>
                          <a:latin typeface="Arial" panose="020B0604020202020204" pitchFamily="34" charset="0"/>
                        </a:rPr>
                        <a:t>31</a:t>
                      </a:r>
                    </a:p>
                  </a:txBody>
                  <a:tcPr marL="7700" marR="7700" marT="7700" marB="0" anchor="ctr"/>
                </a:tc>
                <a:tc>
                  <a:txBody>
                    <a:bodyPr/>
                    <a:lstStyle/>
                    <a:p>
                      <a:pPr algn="ctr" fontAlgn="ctr"/>
                      <a:r>
                        <a:rPr lang="fr-FR" sz="1200" b="1" i="0" u="none" strike="noStrike" dirty="0">
                          <a:solidFill>
                            <a:srgbClr val="00B050"/>
                          </a:solidFill>
                          <a:effectLst/>
                          <a:latin typeface="Arial" panose="020B0604020202020204" pitchFamily="34" charset="0"/>
                        </a:rPr>
                        <a:t>35</a:t>
                      </a:r>
                    </a:p>
                  </a:txBody>
                  <a:tcPr marL="7700" marR="7700" marT="7700" marB="0" anchor="ctr"/>
                </a:tc>
                <a:extLst>
                  <a:ext uri="{0D108BD9-81ED-4DB2-BD59-A6C34878D82A}">
                    <a16:rowId xmlns:a16="http://schemas.microsoft.com/office/drawing/2014/main" val="32957299"/>
                  </a:ext>
                </a:extLst>
              </a:tr>
              <a:tr h="204107">
                <a:tc>
                  <a:txBody>
                    <a:bodyPr/>
                    <a:lstStyle/>
                    <a:p>
                      <a:pPr algn="l" fontAlgn="ctr"/>
                      <a:r>
                        <a:rPr lang="fr-FR" sz="1200" u="none" strike="noStrike" dirty="0">
                          <a:effectLst/>
                        </a:rPr>
                        <a:t>Yoga</a:t>
                      </a:r>
                      <a:endParaRPr lang="fr-FR" sz="1200" b="0" i="0" u="none" strike="noStrike" dirty="0">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dirty="0">
                          <a:effectLst/>
                        </a:rPr>
                        <a:t>25</a:t>
                      </a:r>
                      <a:endParaRPr lang="fr-FR" sz="1200" b="0" i="0" u="none" strike="noStrike" dirty="0">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a:effectLst/>
                        </a:rPr>
                        <a:t>0</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a:effectLst/>
                        </a:rPr>
                        <a:t>/</a:t>
                      </a:r>
                      <a:endParaRPr lang="fr-FR" sz="1200" b="0" i="0" u="none" strike="noStrike">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dirty="0">
                          <a:effectLst/>
                        </a:rPr>
                        <a:t>/</a:t>
                      </a:r>
                      <a:endParaRPr lang="fr-FR" sz="1200" b="0" i="0" u="none" strike="noStrike" dirty="0">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b="0" i="0" u="none" strike="noStrike" dirty="0">
                          <a:solidFill>
                            <a:srgbClr val="000000"/>
                          </a:solidFill>
                          <a:effectLst/>
                          <a:latin typeface="Arial" panose="020B0604020202020204" pitchFamily="34" charset="0"/>
                        </a:rPr>
                        <a:t>10</a:t>
                      </a:r>
                    </a:p>
                  </a:txBody>
                  <a:tcPr marL="7700" marR="7700" marT="7700" marB="0" anchor="ctr"/>
                </a:tc>
                <a:tc>
                  <a:txBody>
                    <a:bodyPr/>
                    <a:lstStyle/>
                    <a:p>
                      <a:pPr algn="ctr" fontAlgn="ctr"/>
                      <a:r>
                        <a:rPr lang="fr-FR" sz="1200" b="1" i="0" u="none" strike="noStrike" dirty="0">
                          <a:solidFill>
                            <a:srgbClr val="00B050"/>
                          </a:solidFill>
                          <a:effectLst/>
                          <a:latin typeface="Arial" panose="020B0604020202020204" pitchFamily="34" charset="0"/>
                        </a:rPr>
                        <a:t>15</a:t>
                      </a:r>
                    </a:p>
                  </a:txBody>
                  <a:tcPr marL="7700" marR="7700" marT="7700" marB="0" anchor="ctr"/>
                </a:tc>
                <a:extLst>
                  <a:ext uri="{0D108BD9-81ED-4DB2-BD59-A6C34878D82A}">
                    <a16:rowId xmlns:a16="http://schemas.microsoft.com/office/drawing/2014/main" val="2064196565"/>
                  </a:ext>
                </a:extLst>
              </a:tr>
              <a:tr h="204107">
                <a:tc>
                  <a:txBody>
                    <a:bodyPr/>
                    <a:lstStyle/>
                    <a:p>
                      <a:pPr algn="l" fontAlgn="ctr"/>
                      <a:r>
                        <a:rPr lang="fr-FR" sz="1200" u="none" strike="noStrike" dirty="0">
                          <a:effectLst/>
                        </a:rPr>
                        <a:t>Kali philippin</a:t>
                      </a:r>
                      <a:endParaRPr lang="fr-FR" sz="1200" b="0" i="0" u="none" strike="noStrike" dirty="0">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dirty="0">
                          <a:effectLst/>
                        </a:rPr>
                        <a:t>0</a:t>
                      </a:r>
                      <a:endParaRPr lang="fr-FR" sz="1200" b="0" i="0" u="none" strike="noStrike" dirty="0">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dirty="0">
                          <a:effectLst/>
                        </a:rPr>
                        <a:t>0</a:t>
                      </a:r>
                      <a:endParaRPr lang="fr-FR" sz="1200" b="0" i="0" u="none" strike="noStrike" dirty="0">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dirty="0">
                          <a:effectLst/>
                        </a:rPr>
                        <a:t>/</a:t>
                      </a:r>
                      <a:endParaRPr lang="fr-FR" sz="1200" b="0" i="0" u="none" strike="noStrike" dirty="0">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u="none" strike="noStrike" dirty="0">
                          <a:effectLst/>
                        </a:rPr>
                        <a:t>/</a:t>
                      </a:r>
                      <a:endParaRPr lang="fr-FR" sz="1200" b="0" i="0" u="none" strike="noStrike" dirty="0">
                        <a:solidFill>
                          <a:srgbClr val="000000"/>
                        </a:solidFill>
                        <a:effectLst/>
                        <a:latin typeface="Arial" panose="020B0604020202020204" pitchFamily="34" charset="0"/>
                      </a:endParaRPr>
                    </a:p>
                  </a:txBody>
                  <a:tcPr marL="7700" marR="7700" marT="7700" marB="0" anchor="ctr"/>
                </a:tc>
                <a:tc>
                  <a:txBody>
                    <a:bodyPr/>
                    <a:lstStyle/>
                    <a:p>
                      <a:pPr algn="ctr" fontAlgn="ctr"/>
                      <a:r>
                        <a:rPr lang="fr-FR" sz="1200" b="0" i="0" u="none" strike="noStrike" dirty="0">
                          <a:solidFill>
                            <a:srgbClr val="000000"/>
                          </a:solidFill>
                          <a:effectLst/>
                          <a:latin typeface="Arial" panose="020B0604020202020204" pitchFamily="34" charset="0"/>
                        </a:rPr>
                        <a:t>0</a:t>
                      </a:r>
                    </a:p>
                  </a:txBody>
                  <a:tcPr marL="7700" marR="7700" marT="7700" marB="0" anchor="ctr"/>
                </a:tc>
                <a:tc>
                  <a:txBody>
                    <a:bodyPr/>
                    <a:lstStyle/>
                    <a:p>
                      <a:pPr algn="ctr" fontAlgn="ctr"/>
                      <a:r>
                        <a:rPr lang="fr-FR" sz="1200" b="0" i="0" u="none" strike="noStrike" dirty="0">
                          <a:solidFill>
                            <a:srgbClr val="000000"/>
                          </a:solidFill>
                          <a:effectLst/>
                          <a:latin typeface="Arial" panose="020B0604020202020204" pitchFamily="34" charset="0"/>
                        </a:rPr>
                        <a:t>0</a:t>
                      </a:r>
                    </a:p>
                  </a:txBody>
                  <a:tcPr marL="7700" marR="7700" marT="7700" marB="0" anchor="ctr"/>
                </a:tc>
                <a:extLst>
                  <a:ext uri="{0D108BD9-81ED-4DB2-BD59-A6C34878D82A}">
                    <a16:rowId xmlns:a16="http://schemas.microsoft.com/office/drawing/2014/main" val="617714810"/>
                  </a:ext>
                </a:extLst>
              </a:tr>
              <a:tr h="310679">
                <a:tc>
                  <a:txBody>
                    <a:bodyPr/>
                    <a:lstStyle/>
                    <a:p>
                      <a:pPr algn="l" fontAlgn="ctr"/>
                      <a:r>
                        <a:rPr lang="fr-FR" sz="1400" b="1" u="none" strike="noStrike" dirty="0">
                          <a:effectLst/>
                        </a:rPr>
                        <a:t>Total</a:t>
                      </a:r>
                      <a:endParaRPr lang="fr-FR" sz="1400" b="1" i="0" u="none" strike="noStrike" dirty="0">
                        <a:solidFill>
                          <a:srgbClr val="000000"/>
                        </a:solidFill>
                        <a:effectLst/>
                        <a:latin typeface="Arial" panose="020B0604020202020204" pitchFamily="34" charset="0"/>
                      </a:endParaRPr>
                    </a:p>
                  </a:txBody>
                  <a:tcPr marL="7700" marR="7700" marT="7700" marB="0" anchor="ctr"/>
                </a:tc>
                <a:tc>
                  <a:txBody>
                    <a:bodyPr/>
                    <a:lstStyle/>
                    <a:p>
                      <a:pPr algn="ctr" fontAlgn="ctr"/>
                      <a:r>
                        <a:rPr lang="fr-FR" sz="1400" u="none" strike="noStrike" dirty="0">
                          <a:effectLst/>
                        </a:rPr>
                        <a:t>507</a:t>
                      </a:r>
                      <a:endParaRPr lang="fr-FR" sz="1400" b="1" i="0" u="none" strike="noStrike" dirty="0">
                        <a:solidFill>
                          <a:srgbClr val="000000"/>
                        </a:solidFill>
                        <a:effectLst/>
                        <a:latin typeface="Arial" panose="020B0604020202020204" pitchFamily="34" charset="0"/>
                      </a:endParaRPr>
                    </a:p>
                  </a:txBody>
                  <a:tcPr marL="7700" marR="7700" marT="7700" marB="0" anchor="ctr"/>
                </a:tc>
                <a:tc>
                  <a:txBody>
                    <a:bodyPr/>
                    <a:lstStyle/>
                    <a:p>
                      <a:pPr algn="ctr" fontAlgn="ctr"/>
                      <a:r>
                        <a:rPr lang="fr-FR" sz="1400" u="none" strike="noStrike" dirty="0">
                          <a:effectLst/>
                        </a:rPr>
                        <a:t>371</a:t>
                      </a:r>
                      <a:endParaRPr lang="fr-FR" sz="1400" b="1" i="0" u="none" strike="noStrike" dirty="0">
                        <a:solidFill>
                          <a:srgbClr val="000000"/>
                        </a:solidFill>
                        <a:effectLst/>
                        <a:latin typeface="Arial" panose="020B0604020202020204" pitchFamily="34" charset="0"/>
                      </a:endParaRPr>
                    </a:p>
                  </a:txBody>
                  <a:tcPr marL="7700" marR="7700" marT="7700" marB="0" anchor="ctr"/>
                </a:tc>
                <a:tc>
                  <a:txBody>
                    <a:bodyPr/>
                    <a:lstStyle/>
                    <a:p>
                      <a:pPr algn="ctr" fontAlgn="ctr"/>
                      <a:r>
                        <a:rPr lang="fr-FR" sz="1400" u="none" strike="noStrike" dirty="0">
                          <a:effectLst/>
                        </a:rPr>
                        <a:t>386</a:t>
                      </a:r>
                      <a:endParaRPr lang="fr-FR" sz="1400" b="1" i="0" u="none" strike="noStrike" dirty="0">
                        <a:solidFill>
                          <a:srgbClr val="000000"/>
                        </a:solidFill>
                        <a:effectLst/>
                        <a:latin typeface="Arial" panose="020B0604020202020204" pitchFamily="34" charset="0"/>
                      </a:endParaRPr>
                    </a:p>
                  </a:txBody>
                  <a:tcPr marL="7700" marR="7700" marT="7700" marB="0" anchor="ctr"/>
                </a:tc>
                <a:tc>
                  <a:txBody>
                    <a:bodyPr/>
                    <a:lstStyle/>
                    <a:p>
                      <a:pPr algn="ctr" fontAlgn="ctr"/>
                      <a:r>
                        <a:rPr lang="fr-FR" sz="1400" u="none" strike="noStrike" dirty="0">
                          <a:effectLst/>
                        </a:rPr>
                        <a:t>383</a:t>
                      </a:r>
                      <a:endParaRPr lang="fr-FR" sz="1400" b="1" i="0" u="none" strike="noStrike" dirty="0">
                        <a:solidFill>
                          <a:srgbClr val="000000"/>
                        </a:solidFill>
                        <a:effectLst/>
                        <a:latin typeface="Arial" panose="020B0604020202020204" pitchFamily="34" charset="0"/>
                      </a:endParaRPr>
                    </a:p>
                  </a:txBody>
                  <a:tcPr marL="7700" marR="7700" marT="7700" marB="0" anchor="ctr"/>
                </a:tc>
                <a:tc>
                  <a:txBody>
                    <a:bodyPr/>
                    <a:lstStyle/>
                    <a:p>
                      <a:pPr algn="ctr" fontAlgn="ctr"/>
                      <a:r>
                        <a:rPr lang="fr-FR" sz="1400" b="1" i="0" u="none" strike="noStrike" dirty="0">
                          <a:solidFill>
                            <a:srgbClr val="000000"/>
                          </a:solidFill>
                          <a:effectLst/>
                          <a:latin typeface="Arial" panose="020B0604020202020204" pitchFamily="34" charset="0"/>
                        </a:rPr>
                        <a:t>389</a:t>
                      </a:r>
                    </a:p>
                  </a:txBody>
                  <a:tcPr marL="7700" marR="7700" marT="7700" marB="0" anchor="ctr"/>
                </a:tc>
                <a:tc>
                  <a:txBody>
                    <a:bodyPr/>
                    <a:lstStyle/>
                    <a:p>
                      <a:pPr algn="ctr" fontAlgn="ctr"/>
                      <a:r>
                        <a:rPr lang="fr-FR" sz="1400" b="1" i="0" u="none" strike="noStrike" dirty="0">
                          <a:solidFill>
                            <a:srgbClr val="000000"/>
                          </a:solidFill>
                          <a:effectLst/>
                          <a:latin typeface="Arial" panose="020B0604020202020204" pitchFamily="34" charset="0"/>
                        </a:rPr>
                        <a:t>412</a:t>
                      </a:r>
                    </a:p>
                  </a:txBody>
                  <a:tcPr marL="7700" marR="7700" marT="7700" marB="0" anchor="ctr"/>
                </a:tc>
                <a:extLst>
                  <a:ext uri="{0D108BD9-81ED-4DB2-BD59-A6C34878D82A}">
                    <a16:rowId xmlns:a16="http://schemas.microsoft.com/office/drawing/2014/main" val="1843369448"/>
                  </a:ext>
                </a:extLst>
              </a:tr>
            </a:tbl>
          </a:graphicData>
        </a:graphic>
      </p:graphicFrame>
      <p:cxnSp>
        <p:nvCxnSpPr>
          <p:cNvPr id="7" name="Connecteur droit avec flèche 6">
            <a:extLst>
              <a:ext uri="{FF2B5EF4-FFF2-40B4-BE49-F238E27FC236}">
                <a16:creationId xmlns:a16="http://schemas.microsoft.com/office/drawing/2014/main" id="{DC6DBB13-DB7A-2E4F-9168-30AA26537C9D}"/>
              </a:ext>
            </a:extLst>
          </p:cNvPr>
          <p:cNvCxnSpPr/>
          <p:nvPr/>
        </p:nvCxnSpPr>
        <p:spPr>
          <a:xfrm flipV="1">
            <a:off x="10644866" y="2225053"/>
            <a:ext cx="145509" cy="133815"/>
          </a:xfrm>
          <a:prstGeom prst="straightConnector1">
            <a:avLst/>
          </a:prstGeom>
          <a:ln w="412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491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 LUNDI 23 SEPTEMBRE 2024</a:t>
            </a:r>
          </a:p>
        </p:txBody>
      </p:sp>
      <p:sp>
        <p:nvSpPr>
          <p:cNvPr id="3" name="Espace réservé du contenu 2"/>
          <p:cNvSpPr>
            <a:spLocks noGrp="1"/>
          </p:cNvSpPr>
          <p:nvPr>
            <p:ph idx="1"/>
          </p:nvPr>
        </p:nvSpPr>
        <p:spPr>
          <a:xfrm>
            <a:off x="685801" y="2235373"/>
            <a:ext cx="10285381" cy="3129730"/>
          </a:xfrm>
        </p:spPr>
        <p:txBody>
          <a:bodyPr/>
          <a:lstStyle/>
          <a:p>
            <a:r>
              <a:rPr lang="fr-FR" dirty="0"/>
              <a:t>Discussion sur la mise en place d’un nouveau site Internet pour l’association</a:t>
            </a:r>
          </a:p>
          <a:p>
            <a:endParaRPr lang="fr-FR" dirty="0"/>
          </a:p>
          <a:p>
            <a:r>
              <a:rPr lang="fr-FR" dirty="0"/>
              <a:t>Après de nombreux échanges positifs, Dominique fait procéder au vote à main levée : 13 votes pour  la création d’un nouveau site, 1 contre, 0 abstention.</a:t>
            </a:r>
          </a:p>
          <a:p>
            <a:endParaRPr lang="fr-FR" dirty="0"/>
          </a:p>
          <a:p>
            <a:r>
              <a:rPr lang="fr-FR" dirty="0"/>
              <a:t>Décision de faire un appel à devis </a:t>
            </a:r>
          </a:p>
          <a:p>
            <a:endParaRPr lang="fr-FR" dirty="0"/>
          </a:p>
        </p:txBody>
      </p:sp>
      <p:sp>
        <p:nvSpPr>
          <p:cNvPr id="4" name="Espace réservé du pied de page 3"/>
          <p:cNvSpPr>
            <a:spLocks noGrp="1"/>
          </p:cNvSpPr>
          <p:nvPr>
            <p:ph type="ftr" sz="quarter" idx="11"/>
          </p:nvPr>
        </p:nvSpPr>
        <p:spPr/>
        <p:txBody>
          <a:bodyPr/>
          <a:lstStyle/>
          <a:p>
            <a:r>
              <a:rPr lang="fr-FR"/>
              <a:t>AG ASCHU 16 décembre 2024</a:t>
            </a:r>
            <a:endParaRPr lang="en-US" dirty="0"/>
          </a:p>
        </p:txBody>
      </p:sp>
    </p:spTree>
    <p:extLst>
      <p:ext uri="{BB962C8B-B14F-4D97-AF65-F5344CB8AC3E}">
        <p14:creationId xmlns:p14="http://schemas.microsoft.com/office/powerpoint/2010/main" val="1362001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D08E9B-3341-3943-9F97-D10932811709}"/>
              </a:ext>
            </a:extLst>
          </p:cNvPr>
          <p:cNvSpPr>
            <a:spLocks noGrp="1"/>
          </p:cNvSpPr>
          <p:nvPr>
            <p:ph type="ctrTitle"/>
          </p:nvPr>
        </p:nvSpPr>
        <p:spPr>
          <a:xfrm>
            <a:off x="2843438" y="919238"/>
            <a:ext cx="7280989" cy="2421464"/>
          </a:xfrm>
          <a:solidFill>
            <a:schemeClr val="accent2"/>
          </a:solidFill>
          <a:ln>
            <a:solidFill>
              <a:srgbClr val="080AFF"/>
            </a:solidFill>
          </a:ln>
        </p:spPr>
        <p:txBody>
          <a:bodyPr/>
          <a:lstStyle/>
          <a:p>
            <a:r>
              <a:rPr lang="fr-FR" b="1" dirty="0"/>
              <a:t>ASCHU NANTES</a:t>
            </a:r>
            <a:br>
              <a:rPr lang="fr-FR" b="1" dirty="0"/>
            </a:br>
            <a:r>
              <a:rPr lang="fr-FR" b="1" dirty="0"/>
              <a:t>SITE INTERNET</a:t>
            </a:r>
          </a:p>
        </p:txBody>
      </p:sp>
      <p:sp>
        <p:nvSpPr>
          <p:cNvPr id="3" name="Sous-titre 2">
            <a:extLst>
              <a:ext uri="{FF2B5EF4-FFF2-40B4-BE49-F238E27FC236}">
                <a16:creationId xmlns:a16="http://schemas.microsoft.com/office/drawing/2014/main" id="{7DD7EE68-4007-724A-A610-F384165D3AA2}"/>
              </a:ext>
            </a:extLst>
          </p:cNvPr>
          <p:cNvSpPr>
            <a:spLocks noGrp="1"/>
          </p:cNvSpPr>
          <p:nvPr>
            <p:ph type="subTitle" idx="1"/>
          </p:nvPr>
        </p:nvSpPr>
        <p:spPr>
          <a:xfrm>
            <a:off x="2843438" y="3340702"/>
            <a:ext cx="7280989" cy="2322978"/>
          </a:xfrm>
          <a:solidFill>
            <a:srgbClr val="FFC000"/>
          </a:solidFill>
        </p:spPr>
        <p:txBody>
          <a:bodyPr>
            <a:normAutofit fontScale="92500" lnSpcReduction="10000"/>
          </a:bodyPr>
          <a:lstStyle/>
          <a:p>
            <a:endParaRPr lang="fr-FR" b="1" dirty="0"/>
          </a:p>
          <a:p>
            <a:r>
              <a:rPr lang="fr-FR" b="1" dirty="0"/>
              <a:t>AG 16 décembre 2024</a:t>
            </a:r>
          </a:p>
          <a:p>
            <a:r>
              <a:rPr lang="fr-FR" b="1" dirty="0"/>
              <a:t>3 Devis reçus pour le site internet :</a:t>
            </a:r>
          </a:p>
          <a:p>
            <a:r>
              <a:rPr lang="fr-FR" b="1" dirty="0"/>
              <a:t>PAMO</a:t>
            </a:r>
          </a:p>
          <a:p>
            <a:r>
              <a:rPr lang="fr-FR" b="1" dirty="0"/>
              <a:t>WEB STUDIO</a:t>
            </a:r>
          </a:p>
          <a:p>
            <a:r>
              <a:rPr lang="fr-FR" b="1" dirty="0"/>
              <a:t>KALELIA</a:t>
            </a:r>
          </a:p>
          <a:p>
            <a:endParaRPr lang="fr-FR" b="1" dirty="0"/>
          </a:p>
          <a:p>
            <a:endParaRPr lang="fr-FR" b="1" dirty="0"/>
          </a:p>
        </p:txBody>
      </p:sp>
    </p:spTree>
    <p:extLst>
      <p:ext uri="{BB962C8B-B14F-4D97-AF65-F5344CB8AC3E}">
        <p14:creationId xmlns:p14="http://schemas.microsoft.com/office/powerpoint/2010/main" val="3634832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204C54-2C23-B042-9B51-17259ABCD443}"/>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A3CFAE4E-FC92-0C49-AADB-E2BC77E54484}"/>
              </a:ext>
            </a:extLst>
          </p:cNvPr>
          <p:cNvPicPr>
            <a:picLocks noGrp="1" noChangeAspect="1"/>
          </p:cNvPicPr>
          <p:nvPr>
            <p:ph idx="1"/>
          </p:nvPr>
        </p:nvPicPr>
        <p:blipFill rotWithShape="1">
          <a:blip r:embed="rId2"/>
          <a:srcRect r="45652"/>
          <a:stretch/>
        </p:blipFill>
        <p:spPr>
          <a:xfrm>
            <a:off x="-9206" y="122044"/>
            <a:ext cx="5715000" cy="1811723"/>
          </a:xfrm>
        </p:spPr>
      </p:pic>
      <p:pic>
        <p:nvPicPr>
          <p:cNvPr id="7" name="Image 6">
            <a:extLst>
              <a:ext uri="{FF2B5EF4-FFF2-40B4-BE49-F238E27FC236}">
                <a16:creationId xmlns:a16="http://schemas.microsoft.com/office/drawing/2014/main" id="{A9C8FD2A-3599-AB46-8C3C-B8428154A697}"/>
              </a:ext>
            </a:extLst>
          </p:cNvPr>
          <p:cNvPicPr>
            <a:picLocks noChangeAspect="1"/>
          </p:cNvPicPr>
          <p:nvPr/>
        </p:nvPicPr>
        <p:blipFill>
          <a:blip r:embed="rId3"/>
          <a:stretch>
            <a:fillRect/>
          </a:stretch>
        </p:blipFill>
        <p:spPr>
          <a:xfrm>
            <a:off x="5597120" y="122044"/>
            <a:ext cx="6869888" cy="6735956"/>
          </a:xfrm>
          <a:prstGeom prst="rect">
            <a:avLst/>
          </a:prstGeom>
        </p:spPr>
      </p:pic>
      <p:sp>
        <p:nvSpPr>
          <p:cNvPr id="3" name="Espace réservé du pied de page 2">
            <a:extLst>
              <a:ext uri="{FF2B5EF4-FFF2-40B4-BE49-F238E27FC236}">
                <a16:creationId xmlns:a16="http://schemas.microsoft.com/office/drawing/2014/main" id="{ABDAC2F2-20BB-1A47-A446-26E9A9CF518C}"/>
              </a:ext>
            </a:extLst>
          </p:cNvPr>
          <p:cNvSpPr>
            <a:spLocks noGrp="1"/>
          </p:cNvSpPr>
          <p:nvPr>
            <p:ph type="ftr" sz="quarter" idx="11"/>
          </p:nvPr>
        </p:nvSpPr>
        <p:spPr>
          <a:xfrm>
            <a:off x="3472666" y="6356350"/>
            <a:ext cx="2476072" cy="365125"/>
          </a:xfrm>
        </p:spPr>
        <p:txBody>
          <a:bodyPr/>
          <a:lstStyle/>
          <a:p>
            <a:r>
              <a:rPr lang="fr-FR" dirty="0"/>
              <a:t>AS CHU - AG 16 décembre 2024</a:t>
            </a:r>
          </a:p>
        </p:txBody>
      </p:sp>
      <p:sp>
        <p:nvSpPr>
          <p:cNvPr id="4" name="Rectangle 3">
            <a:extLst>
              <a:ext uri="{FF2B5EF4-FFF2-40B4-BE49-F238E27FC236}">
                <a16:creationId xmlns:a16="http://schemas.microsoft.com/office/drawing/2014/main" id="{FC3A8DAD-4BCC-A645-BE71-F0747594E9F5}"/>
              </a:ext>
            </a:extLst>
          </p:cNvPr>
          <p:cNvSpPr/>
          <p:nvPr/>
        </p:nvSpPr>
        <p:spPr>
          <a:xfrm>
            <a:off x="11441179" y="134292"/>
            <a:ext cx="614271" cy="461665"/>
          </a:xfrm>
          <a:prstGeom prst="rect">
            <a:avLst/>
          </a:prstGeom>
        </p:spPr>
        <p:txBody>
          <a:bodyPr wrap="none">
            <a:spAutoFit/>
          </a:bodyPr>
          <a:lstStyle/>
          <a:p>
            <a:r>
              <a:rPr lang="fr-FR" sz="2400" dirty="0"/>
              <a:t>1/2</a:t>
            </a:r>
          </a:p>
        </p:txBody>
      </p:sp>
    </p:spTree>
    <p:extLst>
      <p:ext uri="{BB962C8B-B14F-4D97-AF65-F5344CB8AC3E}">
        <p14:creationId xmlns:p14="http://schemas.microsoft.com/office/powerpoint/2010/main" val="209237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éleste">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Céleste</Template>
  <TotalTime>1502</TotalTime>
  <Words>2803</Words>
  <Application>Microsoft Macintosh PowerPoint</Application>
  <PresentationFormat>Grand écran</PresentationFormat>
  <Paragraphs>764</Paragraphs>
  <Slides>29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29</vt:i4>
      </vt:variant>
    </vt:vector>
  </HeadingPairs>
  <TitlesOfParts>
    <vt:vector size="35" baseType="lpstr">
      <vt:lpstr>Arial</vt:lpstr>
      <vt:lpstr>Calibri</vt:lpstr>
      <vt:lpstr>Calibri Light</vt:lpstr>
      <vt:lpstr>Times New Roman</vt:lpstr>
      <vt:lpstr>Wingdings</vt:lpstr>
      <vt:lpstr>Céleste</vt:lpstr>
      <vt:lpstr> ASSEMBLÉE GÉNÉRALE  16 12 2024</vt:lpstr>
      <vt:lpstr>14 membres présents, 7 procurations  1- RAPPORT MORAL DU prÉsident  Compte-rendu des CA :    Evolution du Nb ADHERENTS   Octobre rose    Site internet    2 - BILAN FINANCIER  3 - RAPPoRT DES SECTIONS  4 - ÉLECTION DU BUREAU</vt:lpstr>
      <vt:lpstr>Présentation PowerPoint</vt:lpstr>
      <vt:lpstr>Présentation PowerPoint</vt:lpstr>
      <vt:lpstr>A L’annÉE prochaine ???</vt:lpstr>
      <vt:lpstr>Evolution du nb d’ADHÉRENTS</vt:lpstr>
      <vt:lpstr>CA LUNDI 23 SEPTEMBRE 2024</vt:lpstr>
      <vt:lpstr>ASCHU NANTES SITE INTERNET</vt:lpstr>
      <vt:lpstr>Présentation PowerPoint</vt:lpstr>
      <vt:lpstr>Présentation PowerPoint</vt:lpstr>
      <vt:lpstr>          1/2</vt:lpstr>
      <vt:lpstr>          2/2</vt:lpstr>
      <vt:lpstr>Présentation PowerPoint</vt:lpstr>
      <vt:lpstr>Présentation PowerPoint</vt:lpstr>
      <vt:lpstr>Présentation PowerPoint</vt:lpstr>
      <vt:lpstr>           </vt:lpstr>
      <vt:lpstr>          </vt:lpstr>
      <vt:lpstr>Présentation PowerPoint</vt:lpstr>
      <vt:lpstr>Présentation PowerPoint</vt:lpstr>
      <vt:lpstr>           </vt:lpstr>
      <vt:lpstr>Présentation PowerPoint</vt:lpstr>
      <vt:lpstr>Présentation PowerPoint</vt:lpstr>
      <vt:lpstr>Présentation PowerPoint</vt:lpstr>
      <vt:lpstr>Présentation PowerPoint</vt:lpstr>
      <vt:lpstr>   3 - RAPPoRT DES SECTIONS   4 - ÉLECTION DU BUREAU  5 – PROCHAINE RÉUNION </vt:lpstr>
      <vt:lpstr>3 - RAPPORT DES SECTIONS</vt:lpstr>
      <vt:lpstr>3 - RAPPORT DES SECTIONS</vt:lpstr>
      <vt:lpstr>     </vt:lpstr>
      <vt:lpstr>Le bureau vous souhaite une très bonne et heureuse année 2025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OCTOBRE ROSE  Samedi 21 octobre 2023</dc:title>
  <dc:creator>Maison</dc:creator>
  <cp:lastModifiedBy>Maison</cp:lastModifiedBy>
  <cp:revision>133</cp:revision>
  <dcterms:created xsi:type="dcterms:W3CDTF">2023-11-06T16:49:29Z</dcterms:created>
  <dcterms:modified xsi:type="dcterms:W3CDTF">2024-12-24T22:14:57Z</dcterms:modified>
</cp:coreProperties>
</file>